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90"/>
  </p:notesMasterIdLst>
  <p:sldIdLst>
    <p:sldId id="384" r:id="rId2"/>
    <p:sldId id="481" r:id="rId3"/>
    <p:sldId id="511" r:id="rId4"/>
    <p:sldId id="561" r:id="rId5"/>
    <p:sldId id="562" r:id="rId6"/>
    <p:sldId id="522" r:id="rId7"/>
    <p:sldId id="523" r:id="rId8"/>
    <p:sldId id="524" r:id="rId9"/>
    <p:sldId id="525" r:id="rId10"/>
    <p:sldId id="512" r:id="rId11"/>
    <p:sldId id="484" r:id="rId12"/>
    <p:sldId id="513" r:id="rId13"/>
    <p:sldId id="514" r:id="rId14"/>
    <p:sldId id="444" r:id="rId15"/>
    <p:sldId id="446" r:id="rId16"/>
    <p:sldId id="447" r:id="rId17"/>
    <p:sldId id="448" r:id="rId18"/>
    <p:sldId id="451" r:id="rId19"/>
    <p:sldId id="452" r:id="rId20"/>
    <p:sldId id="453" r:id="rId21"/>
    <p:sldId id="454" r:id="rId22"/>
    <p:sldId id="455" r:id="rId23"/>
    <p:sldId id="456" r:id="rId24"/>
    <p:sldId id="457" r:id="rId25"/>
    <p:sldId id="458" r:id="rId26"/>
    <p:sldId id="459" r:id="rId27"/>
    <p:sldId id="460" r:id="rId28"/>
    <p:sldId id="461" r:id="rId29"/>
    <p:sldId id="515" r:id="rId30"/>
    <p:sldId id="516" r:id="rId31"/>
    <p:sldId id="462" r:id="rId32"/>
    <p:sldId id="518" r:id="rId33"/>
    <p:sldId id="520" r:id="rId34"/>
    <p:sldId id="519" r:id="rId35"/>
    <p:sldId id="557" r:id="rId36"/>
    <p:sldId id="558" r:id="rId37"/>
    <p:sldId id="559" r:id="rId38"/>
    <p:sldId id="560" r:id="rId39"/>
    <p:sldId id="487" r:id="rId40"/>
    <p:sldId id="488" r:id="rId41"/>
    <p:sldId id="489" r:id="rId42"/>
    <p:sldId id="490" r:id="rId43"/>
    <p:sldId id="491" r:id="rId44"/>
    <p:sldId id="492" r:id="rId45"/>
    <p:sldId id="493" r:id="rId46"/>
    <p:sldId id="494" r:id="rId47"/>
    <p:sldId id="495" r:id="rId48"/>
    <p:sldId id="496" r:id="rId49"/>
    <p:sldId id="497" r:id="rId50"/>
    <p:sldId id="498" r:id="rId51"/>
    <p:sldId id="499" r:id="rId52"/>
    <p:sldId id="500" r:id="rId53"/>
    <p:sldId id="501" r:id="rId54"/>
    <p:sldId id="502" r:id="rId55"/>
    <p:sldId id="503" r:id="rId56"/>
    <p:sldId id="504" r:id="rId57"/>
    <p:sldId id="521" r:id="rId58"/>
    <p:sldId id="526" r:id="rId59"/>
    <p:sldId id="527" r:id="rId60"/>
    <p:sldId id="528" r:id="rId61"/>
    <p:sldId id="529" r:id="rId62"/>
    <p:sldId id="530" r:id="rId63"/>
    <p:sldId id="531" r:id="rId64"/>
    <p:sldId id="532" r:id="rId65"/>
    <p:sldId id="533" r:id="rId66"/>
    <p:sldId id="534" r:id="rId67"/>
    <p:sldId id="535" r:id="rId68"/>
    <p:sldId id="536" r:id="rId69"/>
    <p:sldId id="537" r:id="rId70"/>
    <p:sldId id="538" r:id="rId71"/>
    <p:sldId id="539" r:id="rId72"/>
    <p:sldId id="540" r:id="rId73"/>
    <p:sldId id="541" r:id="rId74"/>
    <p:sldId id="542" r:id="rId75"/>
    <p:sldId id="543" r:id="rId76"/>
    <p:sldId id="544" r:id="rId77"/>
    <p:sldId id="545" r:id="rId78"/>
    <p:sldId id="546" r:id="rId79"/>
    <p:sldId id="547" r:id="rId80"/>
    <p:sldId id="548" r:id="rId81"/>
    <p:sldId id="549" r:id="rId82"/>
    <p:sldId id="550" r:id="rId83"/>
    <p:sldId id="551" r:id="rId84"/>
    <p:sldId id="552" r:id="rId85"/>
    <p:sldId id="553" r:id="rId86"/>
    <p:sldId id="554" r:id="rId87"/>
    <p:sldId id="555" r:id="rId88"/>
    <p:sldId id="556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3E"/>
    <a:srgbClr val="FFFFCA"/>
    <a:srgbClr val="005334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 autoAdjust="0"/>
    <p:restoredTop sz="94685" autoAdjust="0"/>
  </p:normalViewPr>
  <p:slideViewPr>
    <p:cSldViewPr snapToGrid="0">
      <p:cViewPr varScale="1">
        <p:scale>
          <a:sx n="85" d="100"/>
          <a:sy n="85" d="100"/>
        </p:scale>
        <p:origin x="-156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interSettings" Target="printerSettings/printerSettings1.bin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E53B-5066-174C-A72E-F750F1526F61}" type="datetimeFigureOut">
              <a:rPr lang="en-US" smtClean="0"/>
              <a:t>1/15/19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B796E-1204-6D45-A7B7-2B1650A50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5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41667-7291-42E8-B00B-345BA58408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19841-B96A-4DD9-B158-9961937F6A4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3806-7F59-464B-AFD0-4480C81518EB}" type="datetimeFigureOut">
              <a:rPr lang="en-US" smtClean="0"/>
              <a:pPr/>
              <a:t>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5130444"/>
            <a:ext cx="9144000" cy="1727556"/>
          </a:xfrm>
          <a:prstGeom prst="rect">
            <a:avLst/>
          </a:prstGeom>
          <a:solidFill>
            <a:srgbClr val="005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UO_Signature_4c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0000" y="30003"/>
            <a:ext cx="2239804" cy="39801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5130444"/>
            <a:ext cx="9144000" cy="1727556"/>
          </a:xfrm>
          <a:prstGeom prst="rect">
            <a:avLst/>
          </a:prstGeom>
          <a:solidFill>
            <a:srgbClr val="005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 rot="5400000" flipH="1">
            <a:off x="3510835" y="591853"/>
            <a:ext cx="2122328" cy="9144000"/>
          </a:xfrm>
          <a:prstGeom prst="parallelogram">
            <a:avLst>
              <a:gd name="adj" fmla="val 16594"/>
            </a:avLst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ubtitle 8"/>
          <p:cNvSpPr>
            <a:spLocks noGrp="1"/>
          </p:cNvSpPr>
          <p:nvPr>
            <p:ph type="subTitle" idx="1"/>
          </p:nvPr>
        </p:nvSpPr>
        <p:spPr>
          <a:xfrm>
            <a:off x="3903132" y="6443132"/>
            <a:ext cx="5240867" cy="414867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" charset="0"/>
                <a:ea typeface="ＭＳ Ｐゴシック" charset="0"/>
                <a:cs typeface="ＭＳ Ｐゴシック" charset="0"/>
              </a:rPr>
              <a:t>Hank Childs, University of Oregon</a:t>
            </a:r>
          </a:p>
        </p:txBody>
      </p:sp>
      <p:sp>
        <p:nvSpPr>
          <p:cNvPr id="15363" name="TextBox 9"/>
          <p:cNvSpPr txBox="1">
            <a:spLocks noChangeArrowheads="1"/>
          </p:cNvSpPr>
          <p:nvPr/>
        </p:nvSpPr>
        <p:spPr bwMode="auto">
          <a:xfrm>
            <a:off x="196965" y="6365557"/>
            <a:ext cx="261020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600" dirty="0" smtClean="0">
                <a:solidFill>
                  <a:schemeClr val="bg1"/>
                </a:solidFill>
                <a:latin typeface="Tw Cen MT" charset="0"/>
              </a:rPr>
              <a:t>January 15, 2019</a:t>
            </a:r>
            <a:endParaRPr lang="en-US" sz="2600" dirty="0">
              <a:solidFill>
                <a:schemeClr val="bg1"/>
              </a:solidFill>
              <a:latin typeface="Tw Cen MT" charset="0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114425"/>
            <a:ext cx="4149725" cy="414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2943225"/>
            <a:ext cx="1828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15" descr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3677"/>
          <a:stretch>
            <a:fillRect/>
          </a:stretch>
        </p:blipFill>
        <p:spPr bwMode="auto">
          <a:xfrm>
            <a:off x="388938" y="11144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18" descr="hero_v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11144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4594225"/>
            <a:ext cx="2743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13" descr="entropy00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2943225"/>
            <a:ext cx="1830387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70" name="Group 24"/>
          <p:cNvGrpSpPr>
            <a:grpSpLocks/>
          </p:cNvGrpSpPr>
          <p:nvPr/>
        </p:nvGrpSpPr>
        <p:grpSpPr bwMode="auto">
          <a:xfrm>
            <a:off x="5256213" y="4584700"/>
            <a:ext cx="2768600" cy="1389063"/>
            <a:chOff x="1359236" y="1990051"/>
            <a:chExt cx="2768974" cy="1906669"/>
          </a:xfrm>
        </p:grpSpPr>
        <p:pic>
          <p:nvPicPr>
            <p:cNvPr id="15372" name="Picture 17" descr="Picture 169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238" y="1990051"/>
              <a:ext cx="2768972" cy="1906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359236" y="3347600"/>
              <a:ext cx="1003436" cy="549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29641" y="1990051"/>
              <a:ext cx="598569" cy="302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18189" y="3698426"/>
              <a:ext cx="582692" cy="19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343619" y="3373748"/>
              <a:ext cx="46043" cy="50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117475" y="-58704"/>
            <a:ext cx="9026525" cy="1285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w Cen MT" charset="0"/>
                <a:ea typeface="ＭＳ Ｐゴシック" charset="0"/>
                <a:cs typeface="ＭＳ Ｐゴシック" charset="0"/>
              </a:rPr>
              <a:t>CIS 441/541: Intro to Computer Graphics</a:t>
            </a:r>
            <a:br>
              <a:rPr lang="en-US" b="1" dirty="0" smtClean="0">
                <a:latin typeface="Tw Cen MT" charset="0"/>
                <a:ea typeface="ＭＳ Ｐゴシック" charset="0"/>
                <a:cs typeface="ＭＳ Ｐゴシック" charset="0"/>
              </a:rPr>
            </a:br>
            <a:r>
              <a:rPr lang="en-US" b="1" smtClean="0">
                <a:latin typeface="Tw Cen MT" charset="0"/>
                <a:ea typeface="ＭＳ Ｐゴシック" charset="0"/>
                <a:cs typeface="ＭＳ Ｐゴシック" charset="0"/>
              </a:rPr>
              <a:t>Lecture 4: </a:t>
            </a:r>
            <a:r>
              <a:rPr lang="en-US" b="1" dirty="0" smtClean="0">
                <a:latin typeface="Tw Cen MT" charset="0"/>
                <a:ea typeface="ＭＳ Ｐゴシック" charset="0"/>
                <a:cs typeface="ＭＳ Ｐゴシック" charset="0"/>
              </a:rPr>
              <a:t>Interpolation</a:t>
            </a:r>
            <a:endParaRPr lang="en-US" dirty="0">
              <a:latin typeface="Tw Cen MT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01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81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Rendering?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Models made up of polygons</a:t>
            </a:r>
          </a:p>
          <a:p>
            <a:r>
              <a:rPr lang="en-US" dirty="0" smtClean="0"/>
              <a:t>Usually triangles</a:t>
            </a:r>
          </a:p>
          <a:p>
            <a:r>
              <a:rPr lang="en-US" dirty="0" smtClean="0"/>
              <a:t>Lighting tricks make surfaces look non-faceted</a:t>
            </a:r>
          </a:p>
          <a:p>
            <a:r>
              <a:rPr lang="en-US" dirty="0" smtClean="0"/>
              <a:t>More on this later…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24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coordinate spaces</a:t>
            </a:r>
          </a:p>
          <a:p>
            <a:r>
              <a:rPr lang="en-US" dirty="0" smtClean="0"/>
              <a:t>“World space”</a:t>
            </a:r>
          </a:p>
          <a:p>
            <a:pPr lvl="1"/>
            <a:r>
              <a:rPr lang="en-US" dirty="0" smtClean="0"/>
              <a:t>Specify an origin and locations with respect to that origin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x,y,z</a:t>
            </a:r>
            <a:r>
              <a:rPr lang="en-US" dirty="0" smtClean="0"/>
              <a:t>)</a:t>
            </a:r>
          </a:p>
          <a:p>
            <a:r>
              <a:rPr lang="en-US" dirty="0" smtClean="0"/>
              <a:t>“Screen space”</a:t>
            </a:r>
          </a:p>
          <a:p>
            <a:pPr lvl="1"/>
            <a:r>
              <a:rPr lang="en-US" dirty="0" smtClean="0"/>
              <a:t>Everything relative to pixels on the screen</a:t>
            </a:r>
          </a:p>
          <a:p>
            <a:pPr lvl="1"/>
            <a:r>
              <a:rPr lang="en-US" dirty="0" smtClean="0"/>
              <a:t>Triangle vertex (10.5, 20.5) lies in pixel (10, 20)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7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Later, we will figure out how to:</a:t>
            </a:r>
          </a:p>
          <a:p>
            <a:pPr lvl="1"/>
            <a:r>
              <a:rPr lang="en-US" dirty="0" smtClean="0"/>
              <a:t>Define a camera position</a:t>
            </a:r>
          </a:p>
          <a:p>
            <a:pPr lvl="1"/>
            <a:r>
              <a:rPr lang="en-US" dirty="0" smtClean="0"/>
              <a:t>Transform triangle vertices from world space to screen space</a:t>
            </a:r>
          </a:p>
          <a:p>
            <a:pPr lvl="1"/>
            <a:r>
              <a:rPr lang="en-US" dirty="0" smtClean="0"/>
              <a:t>Currently: assuming the transform has happened, and operating on triangle vertices already in screen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43" y="228600"/>
            <a:ext cx="8979057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middle and lower-left variants are half-pixel translations of the other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612648" y="1616238"/>
            <a:ext cx="8305404" cy="2262840"/>
            <a:chOff x="-33537" y="1451383"/>
            <a:chExt cx="8799585" cy="3105838"/>
          </a:xfrm>
        </p:grpSpPr>
        <p:grpSp>
          <p:nvGrpSpPr>
            <p:cNvPr id="3" name="Group 19"/>
            <p:cNvGrpSpPr/>
            <p:nvPr/>
          </p:nvGrpSpPr>
          <p:grpSpPr>
            <a:xfrm>
              <a:off x="-33537" y="1451383"/>
              <a:ext cx="4950225" cy="3105838"/>
              <a:chOff x="-4297" y="1489874"/>
              <a:chExt cx="9162092" cy="536812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319538" y="1691327"/>
                <a:ext cx="6515230" cy="4796330"/>
              </a:xfrm>
              <a:prstGeom prst="rect">
                <a:avLst/>
              </a:prstGeom>
              <a:solidFill>
                <a:srgbClr val="FFB6D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>
                <a:off x="1030891" y="3192938"/>
                <a:ext cx="2531867" cy="1311194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>
                <a:off x="2878245" y="3192938"/>
                <a:ext cx="3315345" cy="2292608"/>
              </a:xfrm>
              <a:prstGeom prst="triangle">
                <a:avLst>
                  <a:gd name="adj" fmla="val 50995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>
                <a:off x="5588218" y="2675270"/>
                <a:ext cx="2617669" cy="1962828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>
                <a:off x="721623" y="4504132"/>
                <a:ext cx="2841135" cy="1983525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>
                <a:off x="3439051" y="5485546"/>
                <a:ext cx="2058451" cy="1115380"/>
              </a:xfrm>
              <a:prstGeom prst="triangle">
                <a:avLst>
                  <a:gd name="adj" fmla="val 46410"/>
                </a:avLst>
              </a:prstGeom>
              <a:solidFill>
                <a:srgbClr val="66006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>
                <a:off x="5497502" y="4638098"/>
                <a:ext cx="2427984" cy="1962828"/>
              </a:xfrm>
              <a:prstGeom prst="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>
                <a:off x="1030892" y="1489874"/>
                <a:ext cx="3545470" cy="1703064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4098821" y="1489874"/>
                <a:ext cx="4610937" cy="1185396"/>
              </a:xfrm>
              <a:prstGeom prst="triangle">
                <a:avLst>
                  <a:gd name="adj" fmla="val 50537"/>
                </a:avLst>
              </a:prstGeom>
              <a:solidFill>
                <a:srgbClr val="00009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1319540" y="1690534"/>
                <a:ext cx="6515229" cy="47334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 flipV="1">
                <a:off x="0" y="4057281"/>
                <a:ext cx="9144000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rot="16200000" flipH="1">
                <a:off x="1892695" y="4173540"/>
                <a:ext cx="5368126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Isosceles Triangle 22"/>
              <p:cNvSpPr/>
              <p:nvPr/>
            </p:nvSpPr>
            <p:spPr>
              <a:xfrm>
                <a:off x="4585795" y="2665160"/>
                <a:ext cx="2004845" cy="527778"/>
              </a:xfrm>
              <a:prstGeom prst="triangle">
                <a:avLst>
                  <a:gd name="adj" fmla="val 50000"/>
                </a:avLst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V="1">
                <a:off x="-4297" y="6422439"/>
                <a:ext cx="9144000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V="1">
                <a:off x="13795" y="1688945"/>
                <a:ext cx="9144000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16200000" flipH="1">
                <a:off x="5150308" y="4173540"/>
                <a:ext cx="5368126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16200000" flipH="1">
                <a:off x="-1364922" y="4173540"/>
                <a:ext cx="5368126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/>
            <p:cNvSpPr/>
            <p:nvPr/>
          </p:nvSpPr>
          <p:spPr>
            <a:xfrm>
              <a:off x="7005977" y="1565641"/>
              <a:ext cx="1760071" cy="1371167"/>
            </a:xfrm>
            <a:prstGeom prst="rect">
              <a:avLst/>
            </a:prstGeom>
            <a:solidFill>
              <a:srgbClr val="FFB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245906" y="1567938"/>
              <a:ext cx="1760071" cy="1371167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005977" y="2971785"/>
              <a:ext cx="1760071" cy="1371167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45906" y="2974082"/>
              <a:ext cx="1760071" cy="1371167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rot="5400000">
              <a:off x="200516" y="2955904"/>
              <a:ext cx="2778689" cy="1588"/>
            </a:xfrm>
            <a:prstGeom prst="line">
              <a:avLst/>
            </a:prstGeom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2000818" y="2970991"/>
              <a:ext cx="2778689" cy="1588"/>
            </a:xfrm>
            <a:prstGeom prst="line">
              <a:avLst/>
            </a:prstGeom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1294" y="2243050"/>
              <a:ext cx="3520571" cy="1588"/>
            </a:xfrm>
            <a:prstGeom prst="line">
              <a:avLst/>
            </a:prstGeom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33694" y="3702681"/>
              <a:ext cx="3520571" cy="1588"/>
            </a:xfrm>
            <a:prstGeom prst="line">
              <a:avLst/>
            </a:prstGeom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310639" y="2789416"/>
              <a:ext cx="1390675" cy="887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Pixel center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12648" y="4271228"/>
            <a:ext cx="8265137" cy="2399807"/>
            <a:chOff x="6297" y="2671868"/>
            <a:chExt cx="8799585" cy="3105838"/>
          </a:xfrm>
        </p:grpSpPr>
        <p:grpSp>
          <p:nvGrpSpPr>
            <p:cNvPr id="67" name="Group 19"/>
            <p:cNvGrpSpPr/>
            <p:nvPr/>
          </p:nvGrpSpPr>
          <p:grpSpPr>
            <a:xfrm>
              <a:off x="6297" y="2671868"/>
              <a:ext cx="4950225" cy="3105838"/>
              <a:chOff x="-4297" y="1489874"/>
              <a:chExt cx="9162092" cy="5368126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1319538" y="1691327"/>
                <a:ext cx="6515230" cy="4796330"/>
              </a:xfrm>
              <a:prstGeom prst="rect">
                <a:avLst/>
              </a:prstGeom>
              <a:solidFill>
                <a:srgbClr val="FFB6D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Isosceles Triangle 68"/>
              <p:cNvSpPr/>
              <p:nvPr/>
            </p:nvSpPr>
            <p:spPr>
              <a:xfrm>
                <a:off x="1030891" y="3192938"/>
                <a:ext cx="2531867" cy="1311194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Isosceles Triangle 69"/>
              <p:cNvSpPr/>
              <p:nvPr/>
            </p:nvSpPr>
            <p:spPr>
              <a:xfrm>
                <a:off x="2878245" y="3192938"/>
                <a:ext cx="3315345" cy="2292608"/>
              </a:xfrm>
              <a:prstGeom prst="triangle">
                <a:avLst>
                  <a:gd name="adj" fmla="val 50995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Isosceles Triangle 70"/>
              <p:cNvSpPr/>
              <p:nvPr/>
            </p:nvSpPr>
            <p:spPr>
              <a:xfrm>
                <a:off x="5588218" y="2675270"/>
                <a:ext cx="2617669" cy="1962828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Isosceles Triangle 71"/>
              <p:cNvSpPr/>
              <p:nvPr/>
            </p:nvSpPr>
            <p:spPr>
              <a:xfrm>
                <a:off x="721623" y="4504132"/>
                <a:ext cx="2841135" cy="1983525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Isosceles Triangle 72"/>
              <p:cNvSpPr/>
              <p:nvPr/>
            </p:nvSpPr>
            <p:spPr>
              <a:xfrm>
                <a:off x="3439051" y="5485546"/>
                <a:ext cx="2058451" cy="1115380"/>
              </a:xfrm>
              <a:prstGeom prst="triangle">
                <a:avLst>
                  <a:gd name="adj" fmla="val 46410"/>
                </a:avLst>
              </a:prstGeom>
              <a:solidFill>
                <a:srgbClr val="66006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Isosceles Triangle 73"/>
              <p:cNvSpPr/>
              <p:nvPr/>
            </p:nvSpPr>
            <p:spPr>
              <a:xfrm>
                <a:off x="5497502" y="4638098"/>
                <a:ext cx="2427984" cy="1962828"/>
              </a:xfrm>
              <a:prstGeom prst="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Isosceles Triangle 74"/>
              <p:cNvSpPr/>
              <p:nvPr/>
            </p:nvSpPr>
            <p:spPr>
              <a:xfrm>
                <a:off x="1030892" y="1489874"/>
                <a:ext cx="3545470" cy="1703064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Isosceles Triangle 75"/>
              <p:cNvSpPr/>
              <p:nvPr/>
            </p:nvSpPr>
            <p:spPr>
              <a:xfrm>
                <a:off x="4098821" y="1489874"/>
                <a:ext cx="4610937" cy="1185396"/>
              </a:xfrm>
              <a:prstGeom prst="triangle">
                <a:avLst>
                  <a:gd name="adj" fmla="val 50537"/>
                </a:avLst>
              </a:prstGeom>
              <a:solidFill>
                <a:srgbClr val="00009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319540" y="1690534"/>
                <a:ext cx="6515229" cy="47334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/>
              <p:cNvCxnSpPr/>
              <p:nvPr/>
            </p:nvCxnSpPr>
            <p:spPr>
              <a:xfrm flipV="1">
                <a:off x="0" y="4057281"/>
                <a:ext cx="9144000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16200000" flipH="1">
                <a:off x="1892695" y="4173540"/>
                <a:ext cx="5368126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Isosceles Triangle 79"/>
              <p:cNvSpPr/>
              <p:nvPr/>
            </p:nvSpPr>
            <p:spPr>
              <a:xfrm>
                <a:off x="4585795" y="2665160"/>
                <a:ext cx="2004845" cy="527778"/>
              </a:xfrm>
              <a:prstGeom prst="triangle">
                <a:avLst>
                  <a:gd name="adj" fmla="val 50000"/>
                </a:avLst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/>
              <p:cNvCxnSpPr/>
              <p:nvPr/>
            </p:nvCxnSpPr>
            <p:spPr>
              <a:xfrm flipV="1">
                <a:off x="-4297" y="6422439"/>
                <a:ext cx="9144000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13795" y="1688945"/>
                <a:ext cx="9144000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16200000" flipH="1">
                <a:off x="5150308" y="4173540"/>
                <a:ext cx="5368126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16200000" flipH="1">
                <a:off x="-1364922" y="4173540"/>
                <a:ext cx="5368126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/>
            <p:cNvSpPr/>
            <p:nvPr/>
          </p:nvSpPr>
          <p:spPr>
            <a:xfrm>
              <a:off x="7045811" y="2786126"/>
              <a:ext cx="1760071" cy="1371167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285740" y="2788423"/>
              <a:ext cx="1760071" cy="1371167"/>
            </a:xfrm>
            <a:prstGeom prst="rect">
              <a:avLst/>
            </a:prstGeom>
            <a:solidFill>
              <a:srgbClr val="FFB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045811" y="4192270"/>
              <a:ext cx="1760071" cy="1371167"/>
            </a:xfrm>
            <a:prstGeom prst="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285740" y="4194567"/>
              <a:ext cx="1760071" cy="13711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/>
            <p:nvPr/>
          </p:nvCxnSpPr>
          <p:spPr>
            <a:xfrm rot="5400000">
              <a:off x="-669011" y="4238833"/>
              <a:ext cx="2778689" cy="1588"/>
            </a:xfrm>
            <a:prstGeom prst="line">
              <a:avLst/>
            </a:prstGeom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1091060" y="4238834"/>
              <a:ext cx="2778689" cy="1588"/>
            </a:xfrm>
            <a:prstGeom prst="line">
              <a:avLst/>
            </a:prstGeom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770142" y="4194567"/>
              <a:ext cx="3520571" cy="1588"/>
            </a:xfrm>
            <a:prstGeom prst="line">
              <a:avLst/>
            </a:prstGeom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770142" y="5524115"/>
              <a:ext cx="3520571" cy="1588"/>
            </a:xfrm>
            <a:prstGeom prst="line">
              <a:avLst/>
            </a:prstGeom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5845063" y="3945942"/>
              <a:ext cx="1980943" cy="836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Lower left of pixel</a:t>
              </a:r>
              <a:endParaRPr lang="en-US" dirty="0"/>
            </a:p>
          </p:txBody>
        </p:sp>
      </p:grpSp>
      <p:sp>
        <p:nvSpPr>
          <p:cNvPr id="96" name="Rounded Rectangle 95"/>
          <p:cNvSpPr/>
          <p:nvPr/>
        </p:nvSpPr>
        <p:spPr>
          <a:xfrm>
            <a:off x="1632931" y="2334135"/>
            <a:ext cx="5591682" cy="3114873"/>
          </a:xfrm>
          <a:prstGeom prst="roundRect">
            <a:avLst/>
          </a:prstGeom>
          <a:ln w="76200" cmpd="tri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We will use the lower-left convention for the projects.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355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Problem: how to deposit triangle colors onto an image?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r>
              <a:rPr lang="en-US" dirty="0" smtClean="0"/>
              <a:t>Let’s take an example:</a:t>
            </a:r>
          </a:p>
          <a:p>
            <a:pPr lvl="1"/>
            <a:r>
              <a:rPr lang="en-US" dirty="0" smtClean="0"/>
              <a:t>12x12 image</a:t>
            </a:r>
          </a:p>
          <a:p>
            <a:pPr lvl="1"/>
            <a:r>
              <a:rPr lang="en-US" dirty="0" smtClean="0"/>
              <a:t>Red triangle</a:t>
            </a:r>
          </a:p>
          <a:p>
            <a:pPr lvl="2"/>
            <a:r>
              <a:rPr lang="en-US" dirty="0" smtClean="0"/>
              <a:t>Vertex 1: (2.5, 1.5)</a:t>
            </a:r>
          </a:p>
          <a:p>
            <a:pPr lvl="2"/>
            <a:r>
              <a:rPr lang="en-US" dirty="0" smtClean="0"/>
              <a:t>Vertex 2: (2.5, 10.5)</a:t>
            </a:r>
          </a:p>
          <a:p>
            <a:pPr lvl="2"/>
            <a:r>
              <a:rPr lang="en-US" dirty="0" smtClean="0"/>
              <a:t>Vertex 3: (10.5, 1.5)</a:t>
            </a:r>
          </a:p>
          <a:p>
            <a:pPr lvl="2"/>
            <a:r>
              <a:rPr lang="en-US" dirty="0" smtClean="0"/>
              <a:t>Vertex coordinates are with respect to pixel locations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14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57134" y="1807786"/>
          <a:ext cx="6096000" cy="445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ight Triangle 5"/>
          <p:cNvSpPr/>
          <p:nvPr/>
        </p:nvSpPr>
        <p:spPr>
          <a:xfrm>
            <a:off x="2577146" y="2354758"/>
            <a:ext cx="4292152" cy="3411617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7487" y="6257866"/>
            <a:ext cx="6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(0,0)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57540" y="6257866"/>
            <a:ext cx="78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(12,0)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53134" y="1623120"/>
            <a:ext cx="91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(12,12)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4515" y="1623120"/>
            <a:ext cx="78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(0,12)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64111" y="2096678"/>
            <a:ext cx="117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(2.5,10.5)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17761" y="5775646"/>
            <a:ext cx="104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(2.5,1.5)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08820" y="5775646"/>
            <a:ext cx="117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(10.8,1.5)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6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desired output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57134" y="1807786"/>
          <a:ext cx="6096000" cy="445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ight Triangle 5"/>
          <p:cNvSpPr/>
          <p:nvPr/>
        </p:nvSpPr>
        <p:spPr>
          <a:xfrm>
            <a:off x="2577146" y="2354758"/>
            <a:ext cx="4292152" cy="3411617"/>
          </a:xfrm>
          <a:prstGeom prst="rtTriangle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08177" y="5406079"/>
            <a:ext cx="8157871" cy="973423"/>
          </a:xfrm>
          <a:prstGeom prst="roundRect">
            <a:avLst/>
          </a:prstGeom>
          <a:ln w="76200" cmpd="tri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How do we make this output?  Efficiently?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62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Scanline</a:t>
            </a:r>
            <a:r>
              <a:rPr lang="en-US" dirty="0" smtClean="0"/>
              <a:t> algorithm: consider all rows that can possibly overlap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57134" y="1807786"/>
          <a:ext cx="6096000" cy="445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ight Triangle 5"/>
          <p:cNvSpPr/>
          <p:nvPr/>
        </p:nvSpPr>
        <p:spPr>
          <a:xfrm>
            <a:off x="2577146" y="2354758"/>
            <a:ext cx="4292152" cy="3411617"/>
          </a:xfrm>
          <a:prstGeom prst="rtTriangle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00597" y="2356346"/>
            <a:ext cx="1937494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00597" y="5766375"/>
            <a:ext cx="181698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-750762" y="3727553"/>
            <a:ext cx="2930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Don’t need to consider any </a:t>
            </a:r>
          </a:p>
          <a:p>
            <a:r>
              <a:rPr lang="en-US" dirty="0" smtClean="0"/>
              <a:t>Pixels outside these lines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7480160" y="2543905"/>
            <a:ext cx="574761" cy="3012977"/>
            <a:chOff x="7624272" y="2354758"/>
            <a:chExt cx="574761" cy="3012977"/>
          </a:xfrm>
        </p:grpSpPr>
        <p:cxnSp>
          <p:nvCxnSpPr>
            <p:cNvPr id="10" name="Straight Arrow Connector 9"/>
            <p:cNvCxnSpPr/>
            <p:nvPr/>
          </p:nvCxnSpPr>
          <p:spPr>
            <a:xfrm rot="10800000">
              <a:off x="7624273" y="2354758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>
              <a:off x="7624273" y="2748204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0800000">
              <a:off x="7624273" y="3114955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0800000">
              <a:off x="7624273" y="3504324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0800000">
              <a:off x="7624273" y="3897770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0800000">
              <a:off x="7624273" y="4264521"/>
              <a:ext cx="57476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>
              <a:off x="7624272" y="4605950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>
              <a:off x="7624272" y="4999396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10800000">
              <a:off x="7624272" y="5366147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ounded Rectangle 19"/>
          <p:cNvSpPr/>
          <p:nvPr/>
        </p:nvSpPr>
        <p:spPr>
          <a:xfrm>
            <a:off x="552557" y="2177844"/>
            <a:ext cx="8157871" cy="1127846"/>
          </a:xfrm>
          <a:prstGeom prst="roundRect">
            <a:avLst/>
          </a:prstGeom>
          <a:ln w="76200" cmpd="tri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We will extract a “</a:t>
            </a:r>
            <a:r>
              <a:rPr lang="en-US" sz="3200" dirty="0" err="1" smtClean="0">
                <a:solidFill>
                  <a:schemeClr val="tx1"/>
                </a:solidFill>
              </a:rPr>
              <a:t>scanline</a:t>
            </a:r>
            <a:r>
              <a:rPr lang="en-US" sz="3200" dirty="0" smtClean="0">
                <a:solidFill>
                  <a:schemeClr val="tx1"/>
                </a:solidFill>
              </a:rPr>
              <a:t>”, i.e. calculate the intersections for one row of pixels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393162" y="4399626"/>
            <a:ext cx="5956265" cy="0"/>
          </a:xfrm>
          <a:prstGeom prst="line">
            <a:avLst/>
          </a:prstGeom>
          <a:ln w="38100" cmpd="sng">
            <a:solidFill>
              <a:srgbClr val="3366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30826" y="421496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07478" y="421424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725528" y="421373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202180" y="421301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38596" y="422277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08618" y="4269002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Y=5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46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/>
              <a:t>Red triangle</a:t>
            </a:r>
          </a:p>
          <a:p>
            <a:pPr lvl="2"/>
            <a:r>
              <a:rPr lang="en-US" dirty="0"/>
              <a:t>Vertex 1: (2.5, 1.5)</a:t>
            </a:r>
          </a:p>
          <a:p>
            <a:pPr lvl="2"/>
            <a:r>
              <a:rPr lang="en-US" dirty="0"/>
              <a:t>Vertex 2: (2.5, 10.5)</a:t>
            </a:r>
          </a:p>
          <a:p>
            <a:pPr lvl="2"/>
            <a:r>
              <a:rPr lang="en-US" dirty="0"/>
              <a:t>Vertex 3: (10.5, 1.5)</a:t>
            </a:r>
          </a:p>
          <a:p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>
            <a:off x="4723222" y="1724241"/>
            <a:ext cx="4292152" cy="3411617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8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7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/>
              <a:t>Red triangle</a:t>
            </a:r>
          </a:p>
          <a:p>
            <a:pPr lvl="2"/>
            <a:r>
              <a:rPr lang="en-US" dirty="0"/>
              <a:t>Vertex 1: (2.5, 1.5)</a:t>
            </a:r>
          </a:p>
          <a:p>
            <a:pPr lvl="2"/>
            <a:r>
              <a:rPr lang="en-US" dirty="0"/>
              <a:t>Vertex 2: (2.5, 10.5)</a:t>
            </a:r>
          </a:p>
          <a:p>
            <a:pPr lvl="2"/>
            <a:r>
              <a:rPr lang="en-US" dirty="0"/>
              <a:t>Vertex 3: (10.5, 1.5)</a:t>
            </a:r>
          </a:p>
          <a:p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>
            <a:off x="4723222" y="1724241"/>
            <a:ext cx="4292152" cy="3411617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548358" y="4323546"/>
            <a:ext cx="3692725" cy="180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46548" y="4156895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Y=5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26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/>
              <a:t>Red triangle</a:t>
            </a:r>
          </a:p>
          <a:p>
            <a:pPr lvl="2"/>
            <a:r>
              <a:rPr lang="en-US" dirty="0"/>
              <a:t>Vertex 1: (2.5, 1.5)</a:t>
            </a:r>
          </a:p>
          <a:p>
            <a:pPr lvl="2"/>
            <a:r>
              <a:rPr lang="en-US" dirty="0"/>
              <a:t>Vertex 2: (2.5, 10.5)</a:t>
            </a:r>
          </a:p>
          <a:p>
            <a:pPr lvl="2"/>
            <a:r>
              <a:rPr lang="en-US" dirty="0"/>
              <a:t>Vertex 3: (10.5, 1.5)</a:t>
            </a:r>
          </a:p>
          <a:p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>
            <a:off x="4723222" y="1724241"/>
            <a:ext cx="4292152" cy="3411617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548358" y="4323546"/>
            <a:ext cx="3692725" cy="180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46548" y="4156895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Y=5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269151" y="4493961"/>
            <a:ext cx="454071" cy="1602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421551" y="4493961"/>
            <a:ext cx="3738473" cy="1602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92726" y="6111498"/>
            <a:ext cx="276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are the end points?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91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/>
              <a:t>Red triangle</a:t>
            </a:r>
          </a:p>
          <a:p>
            <a:pPr lvl="2"/>
            <a:r>
              <a:rPr lang="en-US" dirty="0"/>
              <a:t>Vertex 1: (2.5, 1.5)</a:t>
            </a:r>
          </a:p>
          <a:p>
            <a:pPr lvl="2"/>
            <a:r>
              <a:rPr lang="en-US" dirty="0"/>
              <a:t>Vertex 2: (2.5, 10.5)</a:t>
            </a:r>
          </a:p>
          <a:p>
            <a:pPr lvl="2"/>
            <a:r>
              <a:rPr lang="en-US" dirty="0"/>
              <a:t>Vertex 3: (10.5, 1.5)</a:t>
            </a:r>
          </a:p>
          <a:p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>
            <a:off x="4723222" y="1724241"/>
            <a:ext cx="4292152" cy="3411617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548358" y="4323546"/>
            <a:ext cx="3692725" cy="180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46548" y="4156895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Y=5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946548" y="4493961"/>
            <a:ext cx="776674" cy="973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92726" y="6111498"/>
            <a:ext cx="276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are the end points?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32460" y="5467484"/>
            <a:ext cx="91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(2.5, 5)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762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/>
              <a:t>Red triangle</a:t>
            </a:r>
          </a:p>
          <a:p>
            <a:pPr lvl="2"/>
            <a:r>
              <a:rPr lang="en-US" dirty="0"/>
              <a:t>Vertex 1: (2.5, 1.5)</a:t>
            </a:r>
          </a:p>
          <a:p>
            <a:pPr lvl="2"/>
            <a:r>
              <a:rPr lang="en-US" dirty="0"/>
              <a:t>Vertex 2: (2.5, 10.5)</a:t>
            </a:r>
          </a:p>
          <a:p>
            <a:pPr lvl="2"/>
            <a:r>
              <a:rPr lang="en-US" dirty="0"/>
              <a:t>Vertex 3: (10.5, 1.5)</a:t>
            </a:r>
          </a:p>
          <a:p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>
            <a:off x="4723222" y="1724241"/>
            <a:ext cx="4292152" cy="3411617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548358" y="4323546"/>
            <a:ext cx="3692725" cy="180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46548" y="4156895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Y=5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946548" y="4493961"/>
            <a:ext cx="776674" cy="973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92726" y="6111498"/>
            <a:ext cx="276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are the end points?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32460" y="5467484"/>
            <a:ext cx="91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(2.5, 5)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024924" y="3143578"/>
            <a:ext cx="36027" cy="11799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83832" y="2774246"/>
            <a:ext cx="105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Algebra!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550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5529" y="1263082"/>
            <a:ext cx="8229600" cy="4525963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000" dirty="0"/>
              <a:t>Red triangle</a:t>
            </a:r>
          </a:p>
          <a:p>
            <a:pPr lvl="2"/>
            <a:r>
              <a:rPr lang="en-US" sz="1800" dirty="0"/>
              <a:t>Vertex 1: (2.5, 1.5)</a:t>
            </a:r>
          </a:p>
          <a:p>
            <a:pPr lvl="2"/>
            <a:r>
              <a:rPr lang="en-US" sz="1800" dirty="0"/>
              <a:t>Vertex 2: (2.5, 10.5)</a:t>
            </a:r>
          </a:p>
          <a:p>
            <a:pPr lvl="2"/>
            <a:r>
              <a:rPr lang="en-US" sz="1800" dirty="0"/>
              <a:t>Vertex 3: (10.5, 1.5</a:t>
            </a:r>
            <a:r>
              <a:rPr lang="en-US" sz="1800" dirty="0" smtClean="0"/>
              <a:t>)</a:t>
            </a:r>
          </a:p>
          <a:p>
            <a:pPr lvl="1"/>
            <a:r>
              <a:rPr lang="en-US" sz="2000" dirty="0" smtClean="0"/>
              <a:t>Y = </a:t>
            </a:r>
            <a:r>
              <a:rPr lang="en-US" sz="2000" dirty="0" err="1" smtClean="0"/>
              <a:t>mx+b</a:t>
            </a:r>
            <a:endParaRPr lang="en-US" sz="2000" dirty="0" smtClean="0"/>
          </a:p>
          <a:p>
            <a:pPr lvl="1"/>
            <a:r>
              <a:rPr lang="en-US" sz="2000" dirty="0" smtClean="0"/>
              <a:t>10.5=m*2.5+b</a:t>
            </a:r>
          </a:p>
          <a:p>
            <a:pPr lvl="1"/>
            <a:r>
              <a:rPr lang="en-US" sz="2000" dirty="0" smtClean="0"/>
              <a:t>1.5 = m*10.5+b</a:t>
            </a:r>
          </a:p>
          <a:p>
            <a:pPr lvl="1"/>
            <a:r>
              <a:rPr lang="en-US" sz="2000" dirty="0" smtClean="0">
                <a:sym typeface="Wingdings"/>
              </a:rPr>
              <a:t></a:t>
            </a:r>
          </a:p>
          <a:p>
            <a:pPr lvl="1"/>
            <a:r>
              <a:rPr lang="en-US" sz="2000" dirty="0" smtClean="0">
                <a:sym typeface="Wingdings"/>
              </a:rPr>
              <a:t>9 = -8m</a:t>
            </a:r>
          </a:p>
          <a:p>
            <a:pPr lvl="1"/>
            <a:r>
              <a:rPr lang="en-US" sz="2000" dirty="0">
                <a:sym typeface="Wingdings"/>
              </a:rPr>
              <a:t>m</a:t>
            </a:r>
            <a:r>
              <a:rPr lang="en-US" sz="2000" dirty="0" smtClean="0">
                <a:sym typeface="Wingdings"/>
              </a:rPr>
              <a:t> = -1.125</a:t>
            </a:r>
          </a:p>
          <a:p>
            <a:pPr lvl="1"/>
            <a:r>
              <a:rPr lang="en-US" sz="2000" dirty="0">
                <a:sym typeface="Wingdings"/>
              </a:rPr>
              <a:t>b</a:t>
            </a:r>
            <a:r>
              <a:rPr lang="en-US" sz="2000" dirty="0" smtClean="0">
                <a:sym typeface="Wingdings"/>
              </a:rPr>
              <a:t> = 13.3125</a:t>
            </a:r>
          </a:p>
          <a:p>
            <a:pPr lvl="1"/>
            <a:r>
              <a:rPr lang="en-US" sz="2000" dirty="0" smtClean="0">
                <a:sym typeface="Wingdings"/>
              </a:rPr>
              <a:t>5 = -1.125*x + 13.3125</a:t>
            </a:r>
          </a:p>
          <a:p>
            <a:pPr lvl="1"/>
            <a:r>
              <a:rPr lang="en-US" sz="2000" dirty="0" smtClean="0">
                <a:sym typeface="Wingdings"/>
              </a:rPr>
              <a:t>x = 7.3888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>
            <a:off x="4723222" y="1724241"/>
            <a:ext cx="4292152" cy="3411617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548358" y="4323546"/>
            <a:ext cx="3692725" cy="180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46548" y="4156895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Y=5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946548" y="4493961"/>
            <a:ext cx="776674" cy="973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92726" y="6111498"/>
            <a:ext cx="276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are the end points?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53719" y="5135858"/>
            <a:ext cx="91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(2.5, 5)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024924" y="3143578"/>
            <a:ext cx="36027" cy="11799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83832" y="2774246"/>
            <a:ext cx="105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Algebra!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4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Scanline</a:t>
            </a:r>
            <a:r>
              <a:rPr lang="en-US" dirty="0" smtClean="0"/>
              <a:t> algorithm: consider all rows that can possibly overlap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57134" y="1807786"/>
          <a:ext cx="6096000" cy="445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ight Triangle 5"/>
          <p:cNvSpPr/>
          <p:nvPr/>
        </p:nvSpPr>
        <p:spPr>
          <a:xfrm>
            <a:off x="2577146" y="2354758"/>
            <a:ext cx="4292152" cy="3411617"/>
          </a:xfrm>
          <a:prstGeom prst="rtTriangle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00597" y="2356346"/>
            <a:ext cx="1937494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00597" y="5766375"/>
            <a:ext cx="181698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-750762" y="3727553"/>
            <a:ext cx="2930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Don’t need to consider any </a:t>
            </a:r>
          </a:p>
          <a:p>
            <a:r>
              <a:rPr lang="en-US" dirty="0" smtClean="0"/>
              <a:t>Pixels outside these lines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7480160" y="2543905"/>
            <a:ext cx="574761" cy="3012977"/>
            <a:chOff x="7624272" y="2354758"/>
            <a:chExt cx="574761" cy="3012977"/>
          </a:xfrm>
        </p:grpSpPr>
        <p:cxnSp>
          <p:nvCxnSpPr>
            <p:cNvPr id="10" name="Straight Arrow Connector 9"/>
            <p:cNvCxnSpPr/>
            <p:nvPr/>
          </p:nvCxnSpPr>
          <p:spPr>
            <a:xfrm rot="10800000">
              <a:off x="7624273" y="2354758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>
              <a:off x="7624273" y="2748204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0800000">
              <a:off x="7624273" y="3114955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0800000">
              <a:off x="7624273" y="3504324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0800000">
              <a:off x="7624273" y="3897770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0800000">
              <a:off x="7624273" y="4264521"/>
              <a:ext cx="57476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>
              <a:off x="7624272" y="4605950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>
              <a:off x="7624272" y="4999396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10800000">
              <a:off x="7624272" y="5366147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30826" y="421496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07478" y="421424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725528" y="421373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202180" y="421301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38596" y="422277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08618" y="4269002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Y=5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77225" y="4088505"/>
            <a:ext cx="89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7.3888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037778" y="4095928"/>
            <a:ext cx="50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83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Scanline</a:t>
            </a:r>
            <a:r>
              <a:rPr lang="en-US" dirty="0" smtClean="0"/>
              <a:t> algorithm: consider all rows that can possibly overlap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57134" y="1807786"/>
          <a:ext cx="6096000" cy="445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ight Triangle 5"/>
          <p:cNvSpPr/>
          <p:nvPr/>
        </p:nvSpPr>
        <p:spPr>
          <a:xfrm>
            <a:off x="2577146" y="2354758"/>
            <a:ext cx="4292152" cy="3411617"/>
          </a:xfrm>
          <a:prstGeom prst="rtTriangle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00597" y="2356346"/>
            <a:ext cx="1937494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00597" y="5766375"/>
            <a:ext cx="181698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-750762" y="3727553"/>
            <a:ext cx="2930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Don’t need to consider any </a:t>
            </a:r>
          </a:p>
          <a:p>
            <a:r>
              <a:rPr lang="en-US" dirty="0" smtClean="0"/>
              <a:t>Pixels outside these lines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7480160" y="2543905"/>
            <a:ext cx="574761" cy="3012977"/>
            <a:chOff x="7624272" y="2354758"/>
            <a:chExt cx="574761" cy="3012977"/>
          </a:xfrm>
        </p:grpSpPr>
        <p:cxnSp>
          <p:nvCxnSpPr>
            <p:cNvPr id="10" name="Straight Arrow Connector 9"/>
            <p:cNvCxnSpPr/>
            <p:nvPr/>
          </p:nvCxnSpPr>
          <p:spPr>
            <a:xfrm rot="10800000">
              <a:off x="7624273" y="2354758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>
              <a:off x="7624273" y="2748204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0800000">
              <a:off x="7624273" y="3114955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0800000">
              <a:off x="7624273" y="3504324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0800000">
              <a:off x="7624273" y="3897770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0800000">
              <a:off x="7624273" y="4264521"/>
              <a:ext cx="57476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>
              <a:off x="7624272" y="4605950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>
              <a:off x="7624272" y="4999396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10800000">
              <a:off x="7624272" y="5366147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30826" y="421496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07478" y="421424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725528" y="421373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202180" y="421301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38596" y="422277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08618" y="4269002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Y=5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77225" y="4088505"/>
            <a:ext cx="89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7.3888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037778" y="4095928"/>
            <a:ext cx="50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2.5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234173" y="5298221"/>
            <a:ext cx="8773475" cy="1127846"/>
          </a:xfrm>
          <a:prstGeom prst="roundRect">
            <a:avLst/>
          </a:prstGeom>
          <a:ln w="76200" cmpd="tri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Color is deposited at (3,5), (4,5), (5,5), (6,5), (7,5)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949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Scanline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Determine rows of pixels triangles can possibly intersect</a:t>
            </a:r>
          </a:p>
          <a:p>
            <a:pPr lvl="1"/>
            <a:r>
              <a:rPr lang="en-US" dirty="0" smtClean="0"/>
              <a:t>Call them </a:t>
            </a:r>
            <a:r>
              <a:rPr lang="en-US" dirty="0" err="1" smtClean="0"/>
              <a:t>rowMin</a:t>
            </a:r>
            <a:r>
              <a:rPr lang="en-US" dirty="0" smtClean="0"/>
              <a:t> to </a:t>
            </a:r>
            <a:r>
              <a:rPr lang="en-US" dirty="0" err="1" smtClean="0"/>
              <a:t>rowMax</a:t>
            </a:r>
            <a:endParaRPr lang="en-US" dirty="0" smtClean="0"/>
          </a:p>
          <a:p>
            <a:pPr lvl="2"/>
            <a:r>
              <a:rPr lang="en-US" dirty="0" err="1" smtClean="0"/>
              <a:t>rowMin</a:t>
            </a:r>
            <a:r>
              <a:rPr lang="en-US" dirty="0" smtClean="0"/>
              <a:t>: ceiling of smallest Y value</a:t>
            </a:r>
          </a:p>
          <a:p>
            <a:pPr lvl="2"/>
            <a:r>
              <a:rPr lang="en-US" dirty="0" err="1" smtClean="0"/>
              <a:t>rowMax</a:t>
            </a:r>
            <a:r>
              <a:rPr lang="en-US" dirty="0" smtClean="0"/>
              <a:t>: floor of biggest Y value</a:t>
            </a:r>
          </a:p>
          <a:p>
            <a:r>
              <a:rPr lang="en-US" dirty="0" smtClean="0"/>
              <a:t>For r in [</a:t>
            </a:r>
            <a:r>
              <a:rPr lang="en-US" dirty="0" err="1" smtClean="0"/>
              <a:t>rowMin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rowMax</a:t>
            </a:r>
            <a:r>
              <a:rPr lang="en-US" dirty="0" smtClean="0">
                <a:sym typeface="Wingdings"/>
              </a:rPr>
              <a:t>] ; do</a:t>
            </a:r>
          </a:p>
          <a:p>
            <a:pPr lvl="1"/>
            <a:r>
              <a:rPr lang="en-US" dirty="0" smtClean="0"/>
              <a:t>Find end points of r intersected with triangle</a:t>
            </a:r>
          </a:p>
          <a:p>
            <a:pPr lvl="2"/>
            <a:r>
              <a:rPr lang="en-US" dirty="0" smtClean="0"/>
              <a:t>Call them </a:t>
            </a:r>
            <a:r>
              <a:rPr lang="en-US" dirty="0" err="1" smtClean="0"/>
              <a:t>leftEnd</a:t>
            </a:r>
            <a:r>
              <a:rPr lang="en-US" dirty="0" smtClean="0"/>
              <a:t> and </a:t>
            </a:r>
            <a:r>
              <a:rPr lang="en-US" dirty="0" err="1" smtClean="0"/>
              <a:t>rightEnd</a:t>
            </a:r>
            <a:endParaRPr lang="en-US" dirty="0" smtClean="0"/>
          </a:p>
          <a:p>
            <a:pPr lvl="1"/>
            <a:r>
              <a:rPr lang="en-US" dirty="0" smtClean="0"/>
              <a:t>For c in [ceiling(</a:t>
            </a:r>
            <a:r>
              <a:rPr lang="en-US" dirty="0" err="1" smtClean="0"/>
              <a:t>leftEnd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floor(</a:t>
            </a:r>
            <a:r>
              <a:rPr lang="en-US" dirty="0" err="1" smtClean="0">
                <a:sym typeface="Wingdings"/>
              </a:rPr>
              <a:t>rightEnd</a:t>
            </a:r>
            <a:r>
              <a:rPr lang="en-US" dirty="0" smtClean="0">
                <a:sym typeface="Wingdings"/>
              </a:rPr>
              <a:t>) ] ; do</a:t>
            </a:r>
          </a:p>
          <a:p>
            <a:pPr lvl="2"/>
            <a:r>
              <a:rPr lang="en-US" dirty="0" err="1" smtClean="0">
                <a:sym typeface="Wingdings"/>
              </a:rPr>
              <a:t>ImageColor</a:t>
            </a:r>
            <a:r>
              <a:rPr lang="en-US" dirty="0" smtClean="0">
                <a:sym typeface="Wingdings"/>
              </a:rPr>
              <a:t>(r, c)  triangle color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50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Scanline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254" y="1600200"/>
            <a:ext cx="6007239" cy="4495800"/>
          </a:xfrm>
        </p:spPr>
        <p:txBody>
          <a:bodyPr/>
          <a:lstStyle/>
          <a:p>
            <a:r>
              <a:rPr lang="en-US" sz="2400" dirty="0" smtClean="0"/>
              <a:t>Determine rows of pixels triangles can possibly intersect</a:t>
            </a:r>
          </a:p>
          <a:p>
            <a:r>
              <a:rPr lang="en-US" sz="2400" dirty="0" smtClean="0"/>
              <a:t>For r in [</a:t>
            </a:r>
            <a:r>
              <a:rPr lang="en-US" sz="2400" dirty="0" err="1" smtClean="0"/>
              <a:t>rowMin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dirty="0" err="1" smtClean="0">
                <a:sym typeface="Wingdings"/>
              </a:rPr>
              <a:t>rowMax</a:t>
            </a:r>
            <a:r>
              <a:rPr lang="en-US" sz="2400" dirty="0" smtClean="0">
                <a:sym typeface="Wingdings"/>
              </a:rPr>
              <a:t>] ; do</a:t>
            </a:r>
          </a:p>
          <a:p>
            <a:pPr lvl="1"/>
            <a:r>
              <a:rPr lang="en-US" sz="2000" dirty="0" smtClean="0"/>
              <a:t>Find end points of r intersected with triangle</a:t>
            </a:r>
          </a:p>
          <a:p>
            <a:pPr lvl="2"/>
            <a:r>
              <a:rPr lang="en-US" sz="1800" dirty="0" smtClean="0"/>
              <a:t>Call them </a:t>
            </a:r>
            <a:r>
              <a:rPr lang="en-US" sz="1800" dirty="0" err="1" smtClean="0"/>
              <a:t>leftEnd</a:t>
            </a:r>
            <a:r>
              <a:rPr lang="en-US" sz="1800" dirty="0" smtClean="0"/>
              <a:t> and </a:t>
            </a:r>
            <a:r>
              <a:rPr lang="en-US" sz="1800" dirty="0" err="1" smtClean="0"/>
              <a:t>rightEnd</a:t>
            </a:r>
            <a:endParaRPr lang="en-US" sz="1800" dirty="0" smtClean="0"/>
          </a:p>
          <a:p>
            <a:pPr lvl="1"/>
            <a:r>
              <a:rPr lang="en-US" sz="2000" dirty="0" smtClean="0"/>
              <a:t>For c in [ceiling(</a:t>
            </a:r>
            <a:r>
              <a:rPr lang="en-US" sz="2000" dirty="0" err="1" smtClean="0"/>
              <a:t>leftEnd</a:t>
            </a:r>
            <a:r>
              <a:rPr lang="en-US" sz="2000" dirty="0" smtClean="0"/>
              <a:t>) </a:t>
            </a:r>
            <a:r>
              <a:rPr lang="en-US" sz="2000" dirty="0" smtClean="0">
                <a:sym typeface="Wingdings"/>
              </a:rPr>
              <a:t> floor(</a:t>
            </a:r>
            <a:r>
              <a:rPr lang="en-US" sz="2000" dirty="0" err="1" smtClean="0">
                <a:sym typeface="Wingdings"/>
              </a:rPr>
              <a:t>rightEnd</a:t>
            </a:r>
            <a:r>
              <a:rPr lang="en-US" sz="2000" dirty="0" smtClean="0">
                <a:sym typeface="Wingdings"/>
              </a:rPr>
              <a:t>) ] ; do</a:t>
            </a:r>
          </a:p>
          <a:p>
            <a:pPr lvl="2"/>
            <a:r>
              <a:rPr lang="en-US" sz="1800" dirty="0" err="1" smtClean="0">
                <a:sym typeface="Wingdings"/>
              </a:rPr>
              <a:t>ImageColor</a:t>
            </a:r>
            <a:r>
              <a:rPr lang="en-US" sz="1800" dirty="0" smtClean="0">
                <a:sym typeface="Wingdings"/>
              </a:rPr>
              <a:t>(r, c)  triangle color</a:t>
            </a:r>
            <a:endParaRPr lang="en-US" sz="1800" dirty="0"/>
          </a:p>
        </p:txBody>
      </p:sp>
      <p:pic>
        <p:nvPicPr>
          <p:cNvPr id="6" name="Picture 5" descr="Screen shot 2013-04-04 at 8.4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35" y="4092456"/>
            <a:ext cx="3910882" cy="271066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235585" y="1775555"/>
            <a:ext cx="3377187" cy="646331"/>
            <a:chOff x="5235585" y="1775555"/>
            <a:chExt cx="3377187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866069" y="1775555"/>
              <a:ext cx="27467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Y values from 1.5 to 10.5</a:t>
              </a:r>
            </a:p>
            <a:p>
              <a:r>
                <a:rPr lang="en-US" dirty="0" smtClean="0"/>
                <a:t>mean rows 2 through 10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235585" y="1973459"/>
              <a:ext cx="630484" cy="12526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291527" y="2984206"/>
            <a:ext cx="3992916" cy="646331"/>
            <a:chOff x="4291527" y="2984206"/>
            <a:chExt cx="3992916" cy="646331"/>
          </a:xfrm>
        </p:grpSpPr>
        <p:cxnSp>
          <p:nvCxnSpPr>
            <p:cNvPr id="10" name="Straight Arrow Connector 9"/>
            <p:cNvCxnSpPr/>
            <p:nvPr/>
          </p:nvCxnSpPr>
          <p:spPr>
            <a:xfrm flipH="1">
              <a:off x="4291527" y="3307372"/>
              <a:ext cx="1364367" cy="97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726080" y="2984206"/>
              <a:ext cx="25583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 r = 5, </a:t>
              </a:r>
              <a:r>
                <a:rPr lang="en-US" dirty="0" err="1" smtClean="0"/>
                <a:t>leftEnd</a:t>
              </a:r>
              <a:r>
                <a:rPr lang="en-US" dirty="0" smtClean="0"/>
                <a:t> = 2.5, 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</a:t>
              </a:r>
              <a:r>
                <a:rPr lang="en-US" dirty="0" err="1" smtClean="0"/>
                <a:t>rightEnd</a:t>
              </a:r>
              <a:r>
                <a:rPr lang="en-US" dirty="0" smtClean="0"/>
                <a:t> = 7.3888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86036" y="4388764"/>
            <a:ext cx="3629118" cy="1173416"/>
            <a:chOff x="186036" y="4388764"/>
            <a:chExt cx="3629118" cy="1173416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1306612" y="4388764"/>
              <a:ext cx="158606" cy="4900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86036" y="4915849"/>
              <a:ext cx="36291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 r = 5, we call </a:t>
              </a:r>
              <a:r>
                <a:rPr lang="en-US" dirty="0" err="1" smtClean="0"/>
                <a:t>ImageColor</a:t>
              </a:r>
              <a:r>
                <a:rPr lang="en-US" dirty="0" smtClean="0"/>
                <a:t> with</a:t>
              </a:r>
            </a:p>
            <a:p>
              <a:r>
                <a:rPr lang="en-US" dirty="0" smtClean="0"/>
                <a:t>(5,3), (5,4), (5,5), (5,6), (5,7)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0512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1B (due last night): 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1676400"/>
            <a:ext cx="4155440" cy="4155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22" y="1579880"/>
            <a:ext cx="3837275" cy="43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35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Class Thursday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no more YouTube lectures coming this week</a:t>
            </a:r>
          </a:p>
          <a:p>
            <a:pPr lvl="1"/>
            <a:r>
              <a:rPr lang="en-US" dirty="0" smtClean="0"/>
              <a:t>We have what we need for 1C.  I would prefer to time extra content for 1D/1E/1F around their due dates.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16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6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Arbitrary Triangles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description of the </a:t>
            </a:r>
            <a:r>
              <a:rPr lang="en-US" dirty="0" err="1" smtClean="0"/>
              <a:t>scanline</a:t>
            </a:r>
            <a:r>
              <a:rPr lang="en-US" dirty="0" smtClean="0"/>
              <a:t> algorithm in the preceding slides is general.</a:t>
            </a:r>
          </a:p>
          <a:p>
            <a:r>
              <a:rPr lang="en-US" dirty="0" smtClean="0"/>
              <a:t>But the implementation for these three triangles vary: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557428" y="3753003"/>
            <a:ext cx="1443669" cy="151664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flipV="1">
            <a:off x="3800597" y="3835242"/>
            <a:ext cx="1032498" cy="1699368"/>
          </a:xfrm>
          <a:prstGeom prst="triangle">
            <a:avLst>
              <a:gd name="adj" fmla="val 491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5596047" y="3753003"/>
            <a:ext cx="1480218" cy="3024144"/>
          </a:xfrm>
          <a:custGeom>
            <a:avLst/>
            <a:gdLst>
              <a:gd name="connsiteX0" fmla="*/ 347212 w 1480218"/>
              <a:gd name="connsiteY0" fmla="*/ 0 h 3024144"/>
              <a:gd name="connsiteX1" fmla="*/ 1480218 w 1480218"/>
              <a:gd name="connsiteY1" fmla="*/ 1516640 h 3024144"/>
              <a:gd name="connsiteX2" fmla="*/ 0 w 1480218"/>
              <a:gd name="connsiteY2" fmla="*/ 3024144 h 3024144"/>
              <a:gd name="connsiteX3" fmla="*/ 347212 w 1480218"/>
              <a:gd name="connsiteY3" fmla="*/ 0 h 3024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218" h="3024144">
                <a:moveTo>
                  <a:pt x="347212" y="0"/>
                </a:moveTo>
                <a:lnTo>
                  <a:pt x="1480218" y="1516640"/>
                </a:lnTo>
                <a:lnTo>
                  <a:pt x="0" y="3024144"/>
                </a:lnTo>
                <a:lnTo>
                  <a:pt x="347212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5550359" y="5269643"/>
            <a:ext cx="16629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96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Arbitrary Triangles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Project #1B: implement the scanline algorithm for “going down” triangles</a:t>
            </a:r>
          </a:p>
          <a:p>
            <a:r>
              <a:rPr lang="en-US" dirty="0" smtClean="0"/>
              <a:t>Project #1C: arbitrary triangles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361435" y="3243406"/>
            <a:ext cx="1443669" cy="151664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flipV="1">
            <a:off x="3604604" y="3325645"/>
            <a:ext cx="1032498" cy="1699368"/>
          </a:xfrm>
          <a:prstGeom prst="triangle">
            <a:avLst>
              <a:gd name="adj" fmla="val 491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5400054" y="3243406"/>
            <a:ext cx="1480218" cy="3024144"/>
          </a:xfrm>
          <a:custGeom>
            <a:avLst/>
            <a:gdLst>
              <a:gd name="connsiteX0" fmla="*/ 347212 w 1480218"/>
              <a:gd name="connsiteY0" fmla="*/ 0 h 3024144"/>
              <a:gd name="connsiteX1" fmla="*/ 1480218 w 1480218"/>
              <a:gd name="connsiteY1" fmla="*/ 1516640 h 3024144"/>
              <a:gd name="connsiteX2" fmla="*/ 0 w 1480218"/>
              <a:gd name="connsiteY2" fmla="*/ 3024144 h 3024144"/>
              <a:gd name="connsiteX3" fmla="*/ 347212 w 1480218"/>
              <a:gd name="connsiteY3" fmla="*/ 0 h 3024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218" h="3024144">
                <a:moveTo>
                  <a:pt x="347212" y="0"/>
                </a:moveTo>
                <a:lnTo>
                  <a:pt x="1480218" y="1516640"/>
                </a:lnTo>
                <a:lnTo>
                  <a:pt x="0" y="3024144"/>
                </a:lnTo>
                <a:lnTo>
                  <a:pt x="347212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354366" y="4760046"/>
            <a:ext cx="16629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788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Arbitrary Triangles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Function: </a:t>
            </a:r>
            <a:r>
              <a:rPr lang="en-US" dirty="0" err="1" smtClean="0"/>
              <a:t>RasterizeGoingDownTriangle</a:t>
            </a:r>
            <a:endParaRPr lang="en-US" dirty="0" smtClean="0"/>
          </a:p>
          <a:p>
            <a:pPr lvl="1"/>
            <a:r>
              <a:rPr lang="en-US" dirty="0" smtClean="0"/>
              <a:t>(You have this from 1B)</a:t>
            </a:r>
          </a:p>
          <a:p>
            <a:r>
              <a:rPr lang="en-US" dirty="0" smtClean="0"/>
              <a:t>Function: </a:t>
            </a:r>
            <a:r>
              <a:rPr lang="en-US" dirty="0" err="1" smtClean="0"/>
              <a:t>RasterizeGoingUpTriangle</a:t>
            </a:r>
            <a:endParaRPr lang="en-US" dirty="0" smtClean="0"/>
          </a:p>
          <a:p>
            <a:pPr lvl="1"/>
            <a:r>
              <a:rPr lang="en-US" dirty="0" smtClean="0"/>
              <a:t>(You can write this by modifying </a:t>
            </a:r>
            <a:r>
              <a:rPr lang="en-US" dirty="0" err="1" smtClean="0"/>
              <a:t>RasterizeGoingDownTriangle</a:t>
            </a:r>
            <a:r>
              <a:rPr lang="en-US" dirty="0" smtClean="0"/>
              <a:t>)</a:t>
            </a:r>
          </a:p>
          <a:p>
            <a:r>
              <a:rPr lang="en-US" dirty="0" smtClean="0"/>
              <a:t>Function: </a:t>
            </a:r>
            <a:r>
              <a:rPr lang="en-US" dirty="0" err="1" smtClean="0"/>
              <a:t>RasterizeArbitraryTriangle</a:t>
            </a:r>
            <a:endParaRPr lang="en-US" dirty="0" smtClean="0"/>
          </a:p>
          <a:p>
            <a:pPr lvl="1"/>
            <a:r>
              <a:rPr lang="en-US" dirty="0" smtClean="0"/>
              <a:t>Split into two triangles</a:t>
            </a:r>
          </a:p>
          <a:p>
            <a:pPr lvl="1"/>
            <a:r>
              <a:rPr lang="en-US" dirty="0" smtClean="0"/>
              <a:t>Call </a:t>
            </a:r>
            <a:r>
              <a:rPr lang="en-US" dirty="0" err="1" smtClean="0"/>
              <a:t>RasterizeGoingUpTriangle</a:t>
            </a:r>
            <a:r>
              <a:rPr lang="en-US" dirty="0" smtClean="0"/>
              <a:t> and </a:t>
            </a:r>
            <a:r>
              <a:rPr lang="en-US" dirty="0" err="1" smtClean="0"/>
              <a:t>RasterizeGoingDownTriangle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50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76" y="147537"/>
            <a:ext cx="8153400" cy="990600"/>
          </a:xfrm>
        </p:spPr>
        <p:txBody>
          <a:bodyPr/>
          <a:lstStyle/>
          <a:p>
            <a:r>
              <a:rPr lang="en-US" dirty="0" smtClean="0"/>
              <a:t>Project #1C (6%), Due (Jan 23rd)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350015" cy="4495800"/>
          </a:xfrm>
        </p:spPr>
        <p:txBody>
          <a:bodyPr>
            <a:normAutofit fontScale="92500"/>
          </a:bodyPr>
          <a:lstStyle/>
          <a:p>
            <a:r>
              <a:rPr lang="en-US" sz="2800" dirty="0" smtClean="0"/>
              <a:t>Goal: apply the </a:t>
            </a:r>
            <a:r>
              <a:rPr lang="en-US" sz="2800" dirty="0" err="1" smtClean="0"/>
              <a:t>scanline</a:t>
            </a:r>
            <a:r>
              <a:rPr lang="en-US" sz="2800" dirty="0" smtClean="0"/>
              <a:t> algorithm to arbitrary triangles and output an image.</a:t>
            </a:r>
          </a:p>
          <a:p>
            <a:r>
              <a:rPr lang="en-US" sz="2800" dirty="0" smtClean="0"/>
              <a:t>Extend your project1B code</a:t>
            </a:r>
          </a:p>
          <a:p>
            <a:r>
              <a:rPr lang="en-US" sz="2800" dirty="0"/>
              <a:t>File proj1c_geometry.vtk available on web (80MB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File “</a:t>
            </a:r>
            <a:r>
              <a:rPr lang="en-US" sz="2800" dirty="0" err="1" smtClean="0"/>
              <a:t>reader.cxx</a:t>
            </a:r>
            <a:r>
              <a:rPr lang="en-US" sz="2800" dirty="0" smtClean="0"/>
              <a:t>” has code to read triangles from file.</a:t>
            </a:r>
          </a:p>
          <a:p>
            <a:r>
              <a:rPr lang="en-US" sz="2800" dirty="0" smtClean="0"/>
              <a:t>No </a:t>
            </a:r>
            <a:r>
              <a:rPr lang="en-US" sz="2800" dirty="0" err="1" smtClean="0"/>
              <a:t>Cmake</a:t>
            </a:r>
            <a:r>
              <a:rPr lang="en-US" sz="2800" dirty="0" smtClean="0"/>
              <a:t>, project1c.cxx</a:t>
            </a:r>
          </a:p>
        </p:txBody>
      </p:sp>
      <p:pic>
        <p:nvPicPr>
          <p:cNvPr id="6" name="Picture 5" descr="GoDu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193" y="2580104"/>
            <a:ext cx="4245807" cy="319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6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93920" cy="4525963"/>
          </a:xfrm>
        </p:spPr>
        <p:txBody>
          <a:bodyPr/>
          <a:lstStyle/>
          <a:p>
            <a:r>
              <a:rPr lang="en-US" dirty="0" smtClean="0"/>
              <a:t>File </a:t>
            </a:r>
            <a:r>
              <a:rPr lang="en-US" dirty="0" err="1" smtClean="0"/>
              <a:t>triangle_ids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Output from my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210" y="846138"/>
            <a:ext cx="2133600" cy="328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0" y="274638"/>
            <a:ext cx="8064500" cy="50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5041620"/>
            <a:ext cx="5943600" cy="1816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4741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I get my output?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640" y="4187342"/>
            <a:ext cx="7035800" cy="220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00734"/>
            <a:ext cx="8418343" cy="8441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5850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Y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42941"/>
            <a:ext cx="822960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9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90" b="44256"/>
          <a:stretch/>
        </p:blipFill>
        <p:spPr>
          <a:xfrm>
            <a:off x="0" y="139699"/>
            <a:ext cx="8984974" cy="45163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" t="89721" r="35797"/>
          <a:stretch/>
        </p:blipFill>
        <p:spPr>
          <a:xfrm>
            <a:off x="457200" y="4929808"/>
            <a:ext cx="8460940" cy="104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we are…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haven’t talked about how to get triangles into position.  </a:t>
            </a:r>
          </a:p>
          <a:p>
            <a:pPr lvl="1"/>
            <a:r>
              <a:rPr lang="en-US" dirty="0" smtClean="0"/>
              <a:t>Arbitrary camera positions through linear algebra</a:t>
            </a:r>
          </a:p>
          <a:p>
            <a:r>
              <a:rPr lang="en-US" dirty="0" smtClean="0"/>
              <a:t>We haven’t talked about shading</a:t>
            </a:r>
          </a:p>
          <a:p>
            <a:r>
              <a:rPr lang="en-US" dirty="0" smtClean="0"/>
              <a:t>On Thursday, we tackled this problem:</a:t>
            </a:r>
          </a:p>
          <a:p>
            <a:pPr lvl="1">
              <a:buNone/>
            </a:pPr>
            <a:r>
              <a:rPr lang="en-US" dirty="0" smtClean="0"/>
              <a:t>How to deposit triangle colors onto an image?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33639" y="4836491"/>
            <a:ext cx="473719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Still don’t know how to: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Vary colors (easy)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Deal with triangles that overlap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791275" y="5215278"/>
            <a:ext cx="1603184" cy="4773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61103" y="4812385"/>
            <a:ext cx="194226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Today’s lecture will go over the key operation to do these two. </a:t>
            </a:r>
          </a:p>
        </p:txBody>
      </p:sp>
    </p:spTree>
    <p:extLst>
      <p:ext uri="{BB962C8B-B14F-4D97-AF65-F5344CB8AC3E}">
        <p14:creationId xmlns:p14="http://schemas.microsoft.com/office/powerpoint/2010/main" val="762931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2 Office Hours</a:t>
            </a:r>
            <a:endParaRPr lang="en-US" dirty="0"/>
          </a:p>
        </p:txBody>
      </p:sp>
      <p:pic>
        <p:nvPicPr>
          <p:cNvPr id="5" name="Picture 4" descr="Screen Shot 2019-01-15 at 8.50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800"/>
            <a:ext cx="9144000" cy="37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96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field?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815" y="1429023"/>
            <a:ext cx="7567126" cy="4887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907819" y="6283653"/>
            <a:ext cx="580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field (2D): temperature over the United 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83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29636"/>
            <a:ext cx="72221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much data is needed to make this picture?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815" y="1429023"/>
            <a:ext cx="7567126" cy="4887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907819" y="6283653"/>
            <a:ext cx="580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field (2D): temperature over the United 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5440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 Interpolation for Scalar Field F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388965" y="5252236"/>
            <a:ext cx="6230487" cy="2645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433994" y="2037393"/>
            <a:ext cx="13229" cy="3214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35571" y="5159625"/>
            <a:ext cx="4221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</a:t>
            </a:r>
            <a:endParaRPr lang="en-US" sz="3200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700367" y="3691118"/>
            <a:ext cx="6339" cy="15812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01945" y="5192957"/>
            <a:ext cx="4221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6297183" y="3056601"/>
            <a:ext cx="8453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F(B)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071046" y="1449437"/>
            <a:ext cx="8595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F(A)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4398659" y="5140036"/>
            <a:ext cx="397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4200788" y="2494592"/>
            <a:ext cx="83508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F(X)</a:t>
            </a:r>
            <a:endParaRPr lang="en-US" sz="3200" dirty="0"/>
          </a:p>
        </p:txBody>
      </p:sp>
      <p:cxnSp>
        <p:nvCxnSpPr>
          <p:cNvPr id="19" name="Straight Connector 18"/>
          <p:cNvCxnSpPr>
            <a:stCxn id="15" idx="2"/>
            <a:endCxn id="14" idx="2"/>
          </p:cNvCxnSpPr>
          <p:nvPr/>
        </p:nvCxnSpPr>
        <p:spPr>
          <a:xfrm>
            <a:off x="2500811" y="2034213"/>
            <a:ext cx="4219024" cy="16071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54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6214 L 0.00156 -0.15451 L -0.00139 0.16608 L 0.00156 -0.15243 C -0.00018 0.17025 0 0.27704 0 0.16794 L 0 -0.15636 L 0 0.20268 L 0.00156 -0.01552 " pathEditMode="relative" ptsTypes="AAAAfAAAA">
                                      <p:cBhvr>
                                        <p:cTn id="16" dur="8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7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08007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 Interpolation for Scalar Field 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92989"/>
            <a:ext cx="7422187" cy="19426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General equation to interpolate:</a:t>
            </a:r>
          </a:p>
          <a:p>
            <a:pPr lvl="1"/>
            <a:r>
              <a:rPr lang="en-US" dirty="0" smtClean="0"/>
              <a:t>F(X) = F(A) + </a:t>
            </a:r>
            <a:r>
              <a:rPr lang="en-US" dirty="0"/>
              <a:t>t</a:t>
            </a:r>
            <a:r>
              <a:rPr lang="en-US" dirty="0" smtClean="0"/>
              <a:t>*(F(B)-F(A))</a:t>
            </a:r>
          </a:p>
          <a:p>
            <a:r>
              <a:rPr lang="en-US" dirty="0" smtClean="0"/>
              <a:t>t is proportion of X between A and B</a:t>
            </a:r>
          </a:p>
          <a:p>
            <a:pPr lvl="1"/>
            <a:r>
              <a:rPr lang="en-US" dirty="0" smtClean="0"/>
              <a:t>t = (X-A)/(B-A)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462231" y="5803338"/>
            <a:ext cx="6230487" cy="2645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 flipH="1" flipV="1">
            <a:off x="1347864" y="4643877"/>
            <a:ext cx="2318860" cy="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08837" y="5710727"/>
            <a:ext cx="4221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</a:t>
            </a:r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 rot="16200000" flipV="1">
            <a:off x="6405767" y="5455576"/>
            <a:ext cx="726991" cy="8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75211" y="5744059"/>
            <a:ext cx="4221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6370449" y="4519525"/>
            <a:ext cx="8453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F(B)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4471925" y="5691138"/>
            <a:ext cx="397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96164" y="3819114"/>
            <a:ext cx="83508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F(X)</a:t>
            </a:r>
            <a:endParaRPr lang="en-US" sz="3200" dirty="0"/>
          </a:p>
        </p:txBody>
      </p:sp>
      <p:cxnSp>
        <p:nvCxnSpPr>
          <p:cNvPr id="12" name="Straight Connector 11"/>
          <p:cNvCxnSpPr>
            <a:endCxn id="9" idx="2"/>
          </p:cNvCxnSpPr>
          <p:nvPr/>
        </p:nvCxnSpPr>
        <p:spPr>
          <a:xfrm>
            <a:off x="2482902" y="3460056"/>
            <a:ext cx="4310199" cy="1644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04717" y="3444047"/>
            <a:ext cx="8595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F(A)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32502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Time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59735" y="3847894"/>
            <a:ext cx="8153400" cy="2370114"/>
          </a:xfrm>
        </p:spPr>
        <p:txBody>
          <a:bodyPr/>
          <a:lstStyle/>
          <a:p>
            <a:r>
              <a:rPr lang="en-US" dirty="0" smtClean="0"/>
              <a:t>General equation to interpolate:</a:t>
            </a:r>
          </a:p>
          <a:p>
            <a:pPr lvl="1"/>
            <a:r>
              <a:rPr lang="en-US" dirty="0" smtClean="0"/>
              <a:t>F(X) = F(A) + </a:t>
            </a:r>
            <a:r>
              <a:rPr lang="en-US" dirty="0"/>
              <a:t>t</a:t>
            </a:r>
            <a:r>
              <a:rPr lang="en-US" dirty="0" smtClean="0"/>
              <a:t>*(F(B)-F(A))</a:t>
            </a:r>
          </a:p>
          <a:p>
            <a:r>
              <a:rPr lang="en-US" dirty="0" smtClean="0"/>
              <a:t>t is proportion of X between A and B</a:t>
            </a:r>
          </a:p>
          <a:p>
            <a:pPr lvl="1"/>
            <a:r>
              <a:rPr lang="en-US" dirty="0" smtClean="0"/>
              <a:t>t = (X-A)/(B-A)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9222" y="1354333"/>
            <a:ext cx="8153400" cy="2370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F(3) = 5, F(6) = 11</a:t>
            </a:r>
          </a:p>
          <a:p>
            <a:r>
              <a:rPr lang="en-US" dirty="0" smtClean="0"/>
              <a:t>What is F(4)?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71248" y="1888449"/>
            <a:ext cx="48971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= 5 + (4-3)/(6-3)*(11-5) = 7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69858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6544"/>
            <a:ext cx="716009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Consider a single scalar field defined on a triangle.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116815" y="2161773"/>
            <a:ext cx="6709953" cy="324266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1116815" y="5404433"/>
            <a:ext cx="780201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" idx="3"/>
          </p:cNvCxnSpPr>
          <p:nvPr/>
        </p:nvCxnSpPr>
        <p:spPr>
          <a:xfrm flipV="1">
            <a:off x="4467290" y="540443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21554" y="543072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63617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48457" y="541198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131978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00913" y="4822717"/>
            <a:ext cx="82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X-axis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5575" y="563790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51297" y="5682937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X=0.5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66384" y="566419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66457" y="563193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X=1.5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520648" y="563193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X=2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4" idx="2"/>
          </p:cNvCxnSpPr>
          <p:nvPr/>
        </p:nvCxnSpPr>
        <p:spPr>
          <a:xfrm flipV="1">
            <a:off x="1116815" y="1621330"/>
            <a:ext cx="0" cy="3783103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7133" y="1543302"/>
            <a:ext cx="80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-axis</a:t>
            </a:r>
            <a:endParaRPr lang="en-US" dirty="0"/>
          </a:p>
        </p:txBody>
      </p:sp>
      <p:cxnSp>
        <p:nvCxnSpPr>
          <p:cNvPr id="24" name="Straight Connector 23"/>
          <p:cNvCxnSpPr>
            <a:endCxn id="4" idx="2"/>
          </p:cNvCxnSpPr>
          <p:nvPr/>
        </p:nvCxnSpPr>
        <p:spPr>
          <a:xfrm>
            <a:off x="835575" y="5404433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9363" y="5227323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Y=0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831183" y="2154217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971" y="197710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Y=1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831183" y="3639711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37540" y="346260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Y=0.5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7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6544"/>
            <a:ext cx="716009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Consider a single scalar field defined on a triangle.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116815" y="2161773"/>
            <a:ext cx="6709953" cy="324266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1116815" y="5404433"/>
            <a:ext cx="780201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" idx="3"/>
          </p:cNvCxnSpPr>
          <p:nvPr/>
        </p:nvCxnSpPr>
        <p:spPr>
          <a:xfrm flipV="1">
            <a:off x="4467290" y="540443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21554" y="543072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63617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48457" y="541198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131978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00913" y="4822717"/>
            <a:ext cx="82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X-axis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5575" y="563790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51297" y="5682937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X=0.5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66384" y="566419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66457" y="563193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X=1.5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520648" y="563193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X=2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4" idx="2"/>
          </p:cNvCxnSpPr>
          <p:nvPr/>
        </p:nvCxnSpPr>
        <p:spPr>
          <a:xfrm flipV="1">
            <a:off x="1116815" y="1621330"/>
            <a:ext cx="0" cy="3783103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7133" y="1543302"/>
            <a:ext cx="80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-axis</a:t>
            </a:r>
            <a:endParaRPr lang="en-US" dirty="0"/>
          </a:p>
        </p:txBody>
      </p:sp>
      <p:cxnSp>
        <p:nvCxnSpPr>
          <p:cNvPr id="24" name="Straight Connector 23"/>
          <p:cNvCxnSpPr>
            <a:endCxn id="4" idx="2"/>
          </p:cNvCxnSpPr>
          <p:nvPr/>
        </p:nvCxnSpPr>
        <p:spPr>
          <a:xfrm>
            <a:off x="835575" y="5404433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9363" y="5227323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Y=0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831183" y="2154217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971" y="197710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Y=1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831183" y="3639711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37540" y="346260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Y=0.5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7133" y="4597562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V1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76848" y="4966894"/>
            <a:ext cx="320570" cy="3962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27374" y="179244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V2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32199" y="463805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V3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 flipH="1">
            <a:off x="7802062" y="5007383"/>
            <a:ext cx="170053" cy="3783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8194" y="1969551"/>
            <a:ext cx="115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F(V2) = 2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817633" y="4782228"/>
            <a:ext cx="128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F(V1) = 10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355126" y="4871025"/>
            <a:ext cx="12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F(V3) = 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02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6544"/>
            <a:ext cx="7160090" cy="990600"/>
          </a:xfrm>
        </p:spPr>
        <p:txBody>
          <a:bodyPr/>
          <a:lstStyle/>
          <a:p>
            <a:pPr algn="ctr"/>
            <a:r>
              <a:rPr lang="en-US" dirty="0" smtClean="0"/>
              <a:t>What is F(V4)?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116815" y="2161773"/>
            <a:ext cx="6709953" cy="324266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1116815" y="5404433"/>
            <a:ext cx="780201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" idx="3"/>
          </p:cNvCxnSpPr>
          <p:nvPr/>
        </p:nvCxnSpPr>
        <p:spPr>
          <a:xfrm flipV="1">
            <a:off x="4467290" y="540443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21554" y="543072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63617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48457" y="541198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131978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00913" y="4822717"/>
            <a:ext cx="82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X-axis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5575" y="563790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51297" y="5682937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X=0.5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66384" y="566419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66457" y="563193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X=1.5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520648" y="563193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X=2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4" idx="2"/>
          </p:cNvCxnSpPr>
          <p:nvPr/>
        </p:nvCxnSpPr>
        <p:spPr>
          <a:xfrm flipV="1">
            <a:off x="1116815" y="1621330"/>
            <a:ext cx="0" cy="3783103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7133" y="1543302"/>
            <a:ext cx="80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-axis</a:t>
            </a:r>
            <a:endParaRPr lang="en-US" dirty="0"/>
          </a:p>
        </p:txBody>
      </p:sp>
      <p:cxnSp>
        <p:nvCxnSpPr>
          <p:cNvPr id="24" name="Straight Connector 23"/>
          <p:cNvCxnSpPr>
            <a:endCxn id="4" idx="2"/>
          </p:cNvCxnSpPr>
          <p:nvPr/>
        </p:nvCxnSpPr>
        <p:spPr>
          <a:xfrm>
            <a:off x="835575" y="5404433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9363" y="5227323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Y=0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831183" y="2154217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971" y="197710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Y=1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831183" y="3639711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37540" y="346260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Y=0.5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7133" y="4597562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V1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76848" y="4966894"/>
            <a:ext cx="320570" cy="3962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27374" y="179244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V2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32199" y="463805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V3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 flipH="1">
            <a:off x="7802062" y="5007383"/>
            <a:ext cx="170053" cy="3783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8194" y="1969551"/>
            <a:ext cx="115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F(V2) = 2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817633" y="4782228"/>
            <a:ext cx="128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F(V1) = 10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355126" y="4871025"/>
            <a:ext cx="12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F(V3) = -2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765041" y="4449650"/>
            <a:ext cx="87918" cy="147912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928070" y="4274689"/>
            <a:ext cx="191689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V4, at (0.5, 0.25)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4717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6544"/>
            <a:ext cx="7160090" cy="990600"/>
          </a:xfrm>
        </p:spPr>
        <p:txBody>
          <a:bodyPr/>
          <a:lstStyle/>
          <a:p>
            <a:pPr algn="ctr"/>
            <a:r>
              <a:rPr lang="en-US" dirty="0" smtClean="0"/>
              <a:t>What is F(V4)?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116815" y="2161773"/>
            <a:ext cx="6709953" cy="324266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1116815" y="5404433"/>
            <a:ext cx="780201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" idx="3"/>
          </p:cNvCxnSpPr>
          <p:nvPr/>
        </p:nvCxnSpPr>
        <p:spPr>
          <a:xfrm flipV="1">
            <a:off x="4467290" y="540443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21554" y="543072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63617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48457" y="541198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131978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00913" y="4822717"/>
            <a:ext cx="82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X-axis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5575" y="563790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51297" y="5682937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X=0.5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66384" y="566419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66457" y="563193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X=1.5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520648" y="563193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X=2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4" idx="2"/>
          </p:cNvCxnSpPr>
          <p:nvPr/>
        </p:nvCxnSpPr>
        <p:spPr>
          <a:xfrm flipV="1">
            <a:off x="1116815" y="1621330"/>
            <a:ext cx="0" cy="3783103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7133" y="1543302"/>
            <a:ext cx="80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-axis</a:t>
            </a:r>
            <a:endParaRPr lang="en-US" dirty="0"/>
          </a:p>
        </p:txBody>
      </p:sp>
      <p:cxnSp>
        <p:nvCxnSpPr>
          <p:cNvPr id="24" name="Straight Connector 23"/>
          <p:cNvCxnSpPr>
            <a:endCxn id="4" idx="2"/>
          </p:cNvCxnSpPr>
          <p:nvPr/>
        </p:nvCxnSpPr>
        <p:spPr>
          <a:xfrm>
            <a:off x="835575" y="5404433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9363" y="5227323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Y=0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831183" y="2154217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971" y="197710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Y=1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831183" y="3639711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37540" y="346260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Y=0.5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7133" y="4597562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V1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76848" y="4966894"/>
            <a:ext cx="320570" cy="3962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27374" y="179244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V2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32199" y="463805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V3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 flipH="1">
            <a:off x="7802062" y="5007383"/>
            <a:ext cx="170053" cy="3783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8194" y="1969551"/>
            <a:ext cx="115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F(V2) = 2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817633" y="4782228"/>
            <a:ext cx="128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F(V1) = 10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355126" y="4871025"/>
            <a:ext cx="12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F(V3) = -2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62105" y="4080318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V5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84124" y="4079343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ln>
                  <a:solidFill>
                    <a:srgbClr val="000000"/>
                  </a:solidFill>
                </a:ln>
              </a:rPr>
              <a:t>V6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863851" y="4523873"/>
            <a:ext cx="5110990" cy="158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765041" y="4449650"/>
            <a:ext cx="87918" cy="147912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631178" y="4134490"/>
            <a:ext cx="191689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V4, at (0.5, 0.25)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6649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Steps to follow:</a:t>
            </a:r>
          </a:p>
          <a:p>
            <a:pPr lvl="1"/>
            <a:r>
              <a:rPr lang="en-US" dirty="0" smtClean="0"/>
              <a:t>Calculate V5, the left intercept for Y=0.25</a:t>
            </a:r>
          </a:p>
          <a:p>
            <a:pPr lvl="1"/>
            <a:r>
              <a:rPr lang="en-US" dirty="0" smtClean="0"/>
              <a:t>Calculate V6, the right intercept for Y=0.25</a:t>
            </a:r>
          </a:p>
          <a:p>
            <a:pPr lvl="1"/>
            <a:r>
              <a:rPr lang="en-US" dirty="0" smtClean="0"/>
              <a:t>Calculate V4, which is between V5 and V6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0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Hours: Weeks 3-10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Monday: 1-2 (Roscoe)</a:t>
            </a:r>
          </a:p>
          <a:p>
            <a:r>
              <a:rPr lang="en-US" dirty="0" smtClean="0"/>
              <a:t>Tuesday: 1-2 (Roscoe)</a:t>
            </a:r>
          </a:p>
          <a:p>
            <a:r>
              <a:rPr lang="en-US" dirty="0" smtClean="0"/>
              <a:t>Wednesday: 1-3 (Roscoe)</a:t>
            </a:r>
          </a:p>
          <a:p>
            <a:r>
              <a:rPr lang="en-US" dirty="0" smtClean="0"/>
              <a:t>Thursday: WHEN? (Hank)</a:t>
            </a:r>
          </a:p>
          <a:p>
            <a:r>
              <a:rPr lang="en-US" dirty="0" smtClean="0"/>
              <a:t>Friday: WHEN? (Hank)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224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6544"/>
            <a:ext cx="7160090" cy="990600"/>
          </a:xfrm>
        </p:spPr>
        <p:txBody>
          <a:bodyPr/>
          <a:lstStyle/>
          <a:p>
            <a:pPr algn="ctr"/>
            <a:r>
              <a:rPr lang="en-US" dirty="0" smtClean="0"/>
              <a:t>What is the X-location of V5?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116815" y="2161773"/>
            <a:ext cx="6709953" cy="324266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1116815" y="5404433"/>
            <a:ext cx="780201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" idx="3"/>
          </p:cNvCxnSpPr>
          <p:nvPr/>
        </p:nvCxnSpPr>
        <p:spPr>
          <a:xfrm flipV="1">
            <a:off x="4467290" y="540443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21554" y="543072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63617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48457" y="541198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131978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00913" y="4822717"/>
            <a:ext cx="82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X-axis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5575" y="563790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51297" y="5682937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X=0.5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66384" y="566419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66457" y="563193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X=1.5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520648" y="563193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X=2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4" idx="2"/>
          </p:cNvCxnSpPr>
          <p:nvPr/>
        </p:nvCxnSpPr>
        <p:spPr>
          <a:xfrm flipV="1">
            <a:off x="1116815" y="1621330"/>
            <a:ext cx="0" cy="3783103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7133" y="1543302"/>
            <a:ext cx="80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-axis</a:t>
            </a:r>
            <a:endParaRPr lang="en-US" dirty="0"/>
          </a:p>
        </p:txBody>
      </p:sp>
      <p:cxnSp>
        <p:nvCxnSpPr>
          <p:cNvPr id="24" name="Straight Connector 23"/>
          <p:cNvCxnSpPr>
            <a:endCxn id="4" idx="2"/>
          </p:cNvCxnSpPr>
          <p:nvPr/>
        </p:nvCxnSpPr>
        <p:spPr>
          <a:xfrm>
            <a:off x="835575" y="5404433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9363" y="5227323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Y=0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831183" y="2154217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971" y="197710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Y=1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831183" y="3639711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37540" y="346260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Y=0.5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7133" y="4597562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V1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76848" y="4966894"/>
            <a:ext cx="320570" cy="3962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27374" y="179244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V2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32199" y="463805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V3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 flipH="1">
            <a:off x="7802062" y="5007383"/>
            <a:ext cx="170053" cy="3783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8194" y="1969551"/>
            <a:ext cx="115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F(V2) = 2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817633" y="4782228"/>
            <a:ext cx="128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F(V1) = 10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355126" y="4871025"/>
            <a:ext cx="12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F(V3) = -2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62105" y="4080318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V5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84124" y="4079343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ln>
                  <a:solidFill>
                    <a:srgbClr val="000000"/>
                  </a:solidFill>
                </a:ln>
              </a:rPr>
              <a:t>V6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863851" y="4523873"/>
            <a:ext cx="5110990" cy="158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765041" y="4449650"/>
            <a:ext cx="87918" cy="147912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631178" y="4134490"/>
            <a:ext cx="191689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V4, at (0.5, 0.25)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674124" y="3206853"/>
            <a:ext cx="4375806" cy="357589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000000"/>
                </a:solidFill>
              </a:rPr>
              <a:t>F(v1) = </a:t>
            </a:r>
            <a:r>
              <a:rPr lang="en-US" dirty="0" smtClean="0">
                <a:solidFill>
                  <a:srgbClr val="000000"/>
                </a:solidFill>
              </a:rPr>
              <a:t>A  	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 F(0) = 0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F(v2) = </a:t>
            </a:r>
            <a:r>
              <a:rPr lang="en-US" dirty="0" smtClean="0">
                <a:solidFill>
                  <a:srgbClr val="000000"/>
                </a:solidFill>
              </a:rPr>
              <a:t>B  	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 F(1) = 1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u="sng" dirty="0" smtClean="0">
                <a:solidFill>
                  <a:schemeClr val="tx1"/>
                </a:solidFill>
              </a:rPr>
              <a:t>F</a:t>
            </a:r>
            <a:r>
              <a:rPr lang="en-US" u="sng" dirty="0">
                <a:solidFill>
                  <a:schemeClr val="tx1"/>
                </a:solidFill>
              </a:rPr>
              <a:t>(v) = A + ((v-v1)/(v2-v1))*(B-A</a:t>
            </a:r>
            <a:r>
              <a:rPr lang="en-US" u="sng" dirty="0" smtClean="0">
                <a:solidFill>
                  <a:schemeClr val="tx1"/>
                </a:solidFill>
              </a:rPr>
              <a:t>):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F(v) = 0.25, find v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0.25 = 0 + ((v-0)/(1-0)*(1-0)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       v = 0.25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676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6544"/>
            <a:ext cx="7160090" cy="990600"/>
          </a:xfrm>
        </p:spPr>
        <p:txBody>
          <a:bodyPr/>
          <a:lstStyle/>
          <a:p>
            <a:pPr algn="ctr"/>
            <a:r>
              <a:rPr lang="en-US" dirty="0" smtClean="0"/>
              <a:t>What is the F-value of V5?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116815" y="2161773"/>
            <a:ext cx="6709953" cy="324266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1116815" y="5404433"/>
            <a:ext cx="780201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" idx="3"/>
          </p:cNvCxnSpPr>
          <p:nvPr/>
        </p:nvCxnSpPr>
        <p:spPr>
          <a:xfrm flipV="1">
            <a:off x="4467290" y="540443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21554" y="543072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63617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48457" y="541198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131978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00913" y="4822717"/>
            <a:ext cx="82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X-axis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5575" y="563790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51297" y="5682937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X=0.5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66384" y="566419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66457" y="563193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X=1.5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520648" y="563193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X=2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4" idx="2"/>
          </p:cNvCxnSpPr>
          <p:nvPr/>
        </p:nvCxnSpPr>
        <p:spPr>
          <a:xfrm flipV="1">
            <a:off x="1116815" y="1621330"/>
            <a:ext cx="0" cy="3783103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7133" y="1543302"/>
            <a:ext cx="80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-axis</a:t>
            </a:r>
            <a:endParaRPr lang="en-US" dirty="0"/>
          </a:p>
        </p:txBody>
      </p:sp>
      <p:cxnSp>
        <p:nvCxnSpPr>
          <p:cNvPr id="24" name="Straight Connector 23"/>
          <p:cNvCxnSpPr>
            <a:endCxn id="4" idx="2"/>
          </p:cNvCxnSpPr>
          <p:nvPr/>
        </p:nvCxnSpPr>
        <p:spPr>
          <a:xfrm>
            <a:off x="835575" y="5404433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9363" y="5227323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Y=0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831183" y="2154217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971" y="197710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Y=1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831183" y="3639711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37540" y="346260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Y=0.5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7133" y="4597562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V1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76848" y="4966894"/>
            <a:ext cx="320570" cy="3962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27374" y="179244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V2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32199" y="463805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V3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 flipH="1">
            <a:off x="7802062" y="5007383"/>
            <a:ext cx="170053" cy="3783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8194" y="1969551"/>
            <a:ext cx="115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F(V2) = 2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817633" y="4782228"/>
            <a:ext cx="128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F(V1) = 10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355126" y="4871025"/>
            <a:ext cx="12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F(V3) = -2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62105" y="4080318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V5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84124" y="4079343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ln>
                  <a:solidFill>
                    <a:srgbClr val="000000"/>
                  </a:solidFill>
                </a:ln>
              </a:rPr>
              <a:t>V6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863851" y="4523873"/>
            <a:ext cx="5110990" cy="158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765041" y="4449650"/>
            <a:ext cx="87918" cy="147912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631178" y="4134490"/>
            <a:ext cx="191689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V4, at (0.5, 0.25)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1159" y="3244481"/>
            <a:ext cx="4375806" cy="357589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000000"/>
                </a:solidFill>
              </a:rPr>
              <a:t>F(v1) = </a:t>
            </a:r>
            <a:r>
              <a:rPr lang="en-US" dirty="0" smtClean="0">
                <a:solidFill>
                  <a:srgbClr val="000000"/>
                </a:solidFill>
              </a:rPr>
              <a:t>A  	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 F(0) = 10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F(v2) = </a:t>
            </a:r>
            <a:r>
              <a:rPr lang="en-US" dirty="0" smtClean="0">
                <a:solidFill>
                  <a:srgbClr val="000000"/>
                </a:solidFill>
              </a:rPr>
              <a:t>B  	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 F(1) = 2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u="sng" dirty="0" smtClean="0">
                <a:solidFill>
                  <a:schemeClr val="tx1"/>
                </a:solidFill>
              </a:rPr>
              <a:t>F</a:t>
            </a:r>
            <a:r>
              <a:rPr lang="en-US" u="sng" dirty="0">
                <a:solidFill>
                  <a:schemeClr val="tx1"/>
                </a:solidFill>
              </a:rPr>
              <a:t>(v) = A + ((v-v1)/(v2-v1))*(B-A</a:t>
            </a:r>
            <a:r>
              <a:rPr lang="en-US" u="sng" dirty="0" smtClean="0">
                <a:solidFill>
                  <a:schemeClr val="tx1"/>
                </a:solidFill>
              </a:rPr>
              <a:t>):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v = 0.25, find F(v)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F(v) = 10 + ((0.25-0)/(1-0))*(2-10)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= 10 + 0.25*-8 = 10 -2 =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912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6544"/>
            <a:ext cx="7160090" cy="990600"/>
          </a:xfrm>
        </p:spPr>
        <p:txBody>
          <a:bodyPr/>
          <a:lstStyle/>
          <a:p>
            <a:pPr algn="ctr"/>
            <a:r>
              <a:rPr lang="en-US" dirty="0" smtClean="0"/>
              <a:t>What is the X-location of V6?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116815" y="2161773"/>
            <a:ext cx="6709953" cy="324266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1116815" y="5404433"/>
            <a:ext cx="780201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" idx="3"/>
          </p:cNvCxnSpPr>
          <p:nvPr/>
        </p:nvCxnSpPr>
        <p:spPr>
          <a:xfrm flipV="1">
            <a:off x="4467290" y="540443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21554" y="543072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63617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48457" y="541198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131978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00913" y="4822717"/>
            <a:ext cx="82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X-axis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5575" y="563790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51297" y="5682937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X=0.5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66384" y="566419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66457" y="563193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X=1.5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520648" y="563193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X=2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4" idx="2"/>
          </p:cNvCxnSpPr>
          <p:nvPr/>
        </p:nvCxnSpPr>
        <p:spPr>
          <a:xfrm flipV="1">
            <a:off x="1116815" y="1621330"/>
            <a:ext cx="0" cy="3783103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7133" y="1543302"/>
            <a:ext cx="80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-axis</a:t>
            </a:r>
            <a:endParaRPr lang="en-US" dirty="0"/>
          </a:p>
        </p:txBody>
      </p:sp>
      <p:cxnSp>
        <p:nvCxnSpPr>
          <p:cNvPr id="24" name="Straight Connector 23"/>
          <p:cNvCxnSpPr>
            <a:endCxn id="4" idx="2"/>
          </p:cNvCxnSpPr>
          <p:nvPr/>
        </p:nvCxnSpPr>
        <p:spPr>
          <a:xfrm>
            <a:off x="835575" y="5404433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9363" y="5227323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Y=0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831183" y="2154217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971" y="197710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Y=1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831183" y="3639711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37540" y="346260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Y=0.5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7133" y="4597562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V1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76848" y="4966894"/>
            <a:ext cx="320570" cy="3962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27374" y="179244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V2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32199" y="463805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V3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 flipH="1">
            <a:off x="7802062" y="5007383"/>
            <a:ext cx="170053" cy="3783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8194" y="1969551"/>
            <a:ext cx="115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F(V2) = 2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817633" y="4782228"/>
            <a:ext cx="128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F(V1) = 10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355126" y="4871025"/>
            <a:ext cx="12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F(V3) = -2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62105" y="4080318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V5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84124" y="4079343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ln>
                  <a:solidFill>
                    <a:srgbClr val="000000"/>
                  </a:solidFill>
                </a:ln>
              </a:rPr>
              <a:t>V6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863851" y="4523873"/>
            <a:ext cx="5110990" cy="158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765041" y="4449650"/>
            <a:ext cx="87918" cy="147912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631178" y="4134490"/>
            <a:ext cx="191689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V4, at (0.5, 0.25)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7110" y="3034771"/>
            <a:ext cx="4375806" cy="35758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000000"/>
                </a:solidFill>
              </a:rPr>
              <a:t>F(v1) = </a:t>
            </a:r>
            <a:r>
              <a:rPr lang="en-US" dirty="0" smtClean="0">
                <a:solidFill>
                  <a:srgbClr val="000000"/>
                </a:solidFill>
              </a:rPr>
              <a:t>A  	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 F(1) = 1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F(v2) = </a:t>
            </a:r>
            <a:r>
              <a:rPr lang="en-US" dirty="0" smtClean="0">
                <a:solidFill>
                  <a:srgbClr val="000000"/>
                </a:solidFill>
              </a:rPr>
              <a:t>B  	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 F(2) = 0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u="sng" dirty="0" smtClean="0">
                <a:solidFill>
                  <a:schemeClr val="tx1"/>
                </a:solidFill>
              </a:rPr>
              <a:t>F</a:t>
            </a:r>
            <a:r>
              <a:rPr lang="en-US" u="sng" dirty="0">
                <a:solidFill>
                  <a:schemeClr val="tx1"/>
                </a:solidFill>
              </a:rPr>
              <a:t>(v) = A + ((v-v1)/(v2-v1))*(B-A</a:t>
            </a:r>
            <a:r>
              <a:rPr lang="en-US" u="sng" dirty="0" smtClean="0">
                <a:solidFill>
                  <a:schemeClr val="tx1"/>
                </a:solidFill>
              </a:rPr>
              <a:t>):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F(v) = 0.25, find v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0.25 = 1 + ((v-1)/(2-1)*(0-1)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   = 1 + (v-1)*(-1)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0.25 = 2 - v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       v = 1.75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719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6544"/>
            <a:ext cx="7160090" cy="990600"/>
          </a:xfrm>
        </p:spPr>
        <p:txBody>
          <a:bodyPr/>
          <a:lstStyle/>
          <a:p>
            <a:pPr algn="ctr"/>
            <a:r>
              <a:rPr lang="en-US" dirty="0" smtClean="0"/>
              <a:t>What is the F-value of V6?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116815" y="2161773"/>
            <a:ext cx="6709953" cy="324266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1116815" y="5404433"/>
            <a:ext cx="780201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" idx="3"/>
          </p:cNvCxnSpPr>
          <p:nvPr/>
        </p:nvCxnSpPr>
        <p:spPr>
          <a:xfrm flipV="1">
            <a:off x="4467290" y="540443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21554" y="543072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63617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48457" y="541198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131978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00913" y="4822717"/>
            <a:ext cx="82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X-axis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5575" y="563790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51297" y="5682937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X=0.5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66384" y="566419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66457" y="563193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X=1.5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520648" y="563193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X=2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4" idx="2"/>
          </p:cNvCxnSpPr>
          <p:nvPr/>
        </p:nvCxnSpPr>
        <p:spPr>
          <a:xfrm flipV="1">
            <a:off x="1116815" y="1621330"/>
            <a:ext cx="0" cy="3783103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7133" y="1543302"/>
            <a:ext cx="80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-axis</a:t>
            </a:r>
            <a:endParaRPr lang="en-US" dirty="0"/>
          </a:p>
        </p:txBody>
      </p:sp>
      <p:cxnSp>
        <p:nvCxnSpPr>
          <p:cNvPr id="24" name="Straight Connector 23"/>
          <p:cNvCxnSpPr>
            <a:endCxn id="4" idx="2"/>
          </p:cNvCxnSpPr>
          <p:nvPr/>
        </p:nvCxnSpPr>
        <p:spPr>
          <a:xfrm>
            <a:off x="835575" y="5404433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9363" y="5227323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Y=0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831183" y="2154217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971" y="197710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Y=1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831183" y="3639711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37540" y="346260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Y=0.5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7133" y="4597562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V1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76848" y="4966894"/>
            <a:ext cx="320570" cy="3962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27374" y="179244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V2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32199" y="463805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V3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 flipH="1">
            <a:off x="7802062" y="5007383"/>
            <a:ext cx="170053" cy="3783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8194" y="1969551"/>
            <a:ext cx="115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F(V2) = 2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817633" y="4782228"/>
            <a:ext cx="128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F(V1) = 10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355126" y="4871025"/>
            <a:ext cx="12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F(V3) = -2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62105" y="4080318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V5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84124" y="4079343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ln>
                  <a:solidFill>
                    <a:srgbClr val="000000"/>
                  </a:solidFill>
                </a:ln>
              </a:rPr>
              <a:t>V6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863851" y="4523873"/>
            <a:ext cx="5110990" cy="158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765041" y="4449650"/>
            <a:ext cx="87918" cy="147912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631178" y="4134490"/>
            <a:ext cx="191689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V4, at (0.5, 0.25)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9799" y="3219437"/>
            <a:ext cx="4375806" cy="357589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000000"/>
                </a:solidFill>
              </a:rPr>
              <a:t>F(v1) = </a:t>
            </a:r>
            <a:r>
              <a:rPr lang="en-US" dirty="0" smtClean="0">
                <a:solidFill>
                  <a:srgbClr val="000000"/>
                </a:solidFill>
              </a:rPr>
              <a:t>A  	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 F(1) = 2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F(v2) = </a:t>
            </a:r>
            <a:r>
              <a:rPr lang="en-US" dirty="0" smtClean="0">
                <a:solidFill>
                  <a:srgbClr val="000000"/>
                </a:solidFill>
              </a:rPr>
              <a:t>B  	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 F(2) = -2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u="sng" dirty="0" smtClean="0">
                <a:solidFill>
                  <a:schemeClr val="tx1"/>
                </a:solidFill>
              </a:rPr>
              <a:t>F</a:t>
            </a:r>
            <a:r>
              <a:rPr lang="en-US" u="sng" dirty="0">
                <a:solidFill>
                  <a:schemeClr val="tx1"/>
                </a:solidFill>
              </a:rPr>
              <a:t>(v) = A + ((v-v1)/(v2-v1))*(B-A</a:t>
            </a:r>
            <a:r>
              <a:rPr lang="en-US" u="sng" dirty="0" smtClean="0">
                <a:solidFill>
                  <a:schemeClr val="tx1"/>
                </a:solidFill>
              </a:rPr>
              <a:t>):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v = 1.75, find F(v)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F(v) = 2 + ((1.75-1)/(2-1)*(-2 - +2)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  = 2 + (.75)*(-4)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  = 2 - 3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  = -1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970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6544"/>
            <a:ext cx="7160090" cy="990600"/>
          </a:xfrm>
        </p:spPr>
        <p:txBody>
          <a:bodyPr/>
          <a:lstStyle/>
          <a:p>
            <a:pPr algn="ctr"/>
            <a:r>
              <a:rPr lang="en-US" dirty="0" smtClean="0"/>
              <a:t>What is the F-value of V5?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116815" y="2161773"/>
            <a:ext cx="6709953" cy="324266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1116815" y="5404433"/>
            <a:ext cx="780201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" idx="3"/>
          </p:cNvCxnSpPr>
          <p:nvPr/>
        </p:nvCxnSpPr>
        <p:spPr>
          <a:xfrm flipV="1">
            <a:off x="4467290" y="540443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21554" y="543072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63617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48457" y="541198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131978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00913" y="4822717"/>
            <a:ext cx="82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X-axis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5575" y="563790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51297" y="5682937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X=0.5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66384" y="566419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66457" y="563193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X=1.5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520648" y="563193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X=2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4" idx="2"/>
          </p:cNvCxnSpPr>
          <p:nvPr/>
        </p:nvCxnSpPr>
        <p:spPr>
          <a:xfrm flipV="1">
            <a:off x="1116815" y="1621330"/>
            <a:ext cx="0" cy="3783103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7133" y="1543302"/>
            <a:ext cx="80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-axis</a:t>
            </a:r>
            <a:endParaRPr lang="en-US" dirty="0"/>
          </a:p>
        </p:txBody>
      </p:sp>
      <p:cxnSp>
        <p:nvCxnSpPr>
          <p:cNvPr id="24" name="Straight Connector 23"/>
          <p:cNvCxnSpPr>
            <a:endCxn id="4" idx="2"/>
          </p:cNvCxnSpPr>
          <p:nvPr/>
        </p:nvCxnSpPr>
        <p:spPr>
          <a:xfrm>
            <a:off x="835575" y="5404433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9363" y="5227323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Y=0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831183" y="2154217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971" y="197710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Y=1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831183" y="3639711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37540" y="346260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Y=0.5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7133" y="4597562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V1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76848" y="4966894"/>
            <a:ext cx="320570" cy="3962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27374" y="179244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V2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32199" y="463805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V3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 flipH="1">
            <a:off x="7802062" y="5007383"/>
            <a:ext cx="170053" cy="3783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71022" y="3416434"/>
            <a:ext cx="2192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L(V5) = (0.25, 0.25)</a:t>
            </a:r>
          </a:p>
          <a:p>
            <a:r>
              <a:rPr lang="en-US" dirty="0" smtClean="0"/>
              <a:t>F(V5) = 8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817633" y="4782228"/>
            <a:ext cx="128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F(V1) = 10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355126" y="4871025"/>
            <a:ext cx="12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F(V3) = -2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62105" y="4080318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V5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84124" y="4079343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ln>
                  <a:solidFill>
                    <a:srgbClr val="000000"/>
                  </a:solidFill>
                </a:ln>
              </a:rPr>
              <a:t>V6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863851" y="4523873"/>
            <a:ext cx="5110990" cy="158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765041" y="4449650"/>
            <a:ext cx="87918" cy="147912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631178" y="4134490"/>
            <a:ext cx="191689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V4, at (0.5, 0.25)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60778" y="3388324"/>
            <a:ext cx="2192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L(V6) = (1.75, 0.25)</a:t>
            </a:r>
          </a:p>
          <a:p>
            <a:r>
              <a:rPr lang="en-US" dirty="0" smtClean="0"/>
              <a:t>F(V6) = 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34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6544"/>
            <a:ext cx="7160090" cy="990600"/>
          </a:xfrm>
        </p:spPr>
        <p:txBody>
          <a:bodyPr/>
          <a:lstStyle/>
          <a:p>
            <a:pPr algn="ctr"/>
            <a:r>
              <a:rPr lang="en-US" dirty="0" smtClean="0"/>
              <a:t>What is the F-value of V5?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116815" y="2161773"/>
            <a:ext cx="6709953" cy="324266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1116815" y="5404433"/>
            <a:ext cx="780201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" idx="3"/>
          </p:cNvCxnSpPr>
          <p:nvPr/>
        </p:nvCxnSpPr>
        <p:spPr>
          <a:xfrm flipV="1">
            <a:off x="4467290" y="540443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21554" y="543072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63617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48457" y="5411989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131978" y="5385693"/>
            <a:ext cx="4502" cy="2522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00913" y="4822717"/>
            <a:ext cx="82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X-axis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5575" y="563790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51297" y="5682937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X=0.5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66384" y="566419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66457" y="563193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X=1.5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520648" y="5631931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X=2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4" idx="2"/>
          </p:cNvCxnSpPr>
          <p:nvPr/>
        </p:nvCxnSpPr>
        <p:spPr>
          <a:xfrm flipV="1">
            <a:off x="1116815" y="1621330"/>
            <a:ext cx="0" cy="3783103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7133" y="1543302"/>
            <a:ext cx="80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-axis</a:t>
            </a:r>
            <a:endParaRPr lang="en-US" dirty="0"/>
          </a:p>
        </p:txBody>
      </p:sp>
      <p:cxnSp>
        <p:nvCxnSpPr>
          <p:cNvPr id="24" name="Straight Connector 23"/>
          <p:cNvCxnSpPr>
            <a:endCxn id="4" idx="2"/>
          </p:cNvCxnSpPr>
          <p:nvPr/>
        </p:nvCxnSpPr>
        <p:spPr>
          <a:xfrm>
            <a:off x="835575" y="5404433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9363" y="5227323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Y=0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831183" y="2154217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971" y="1977107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Y=1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831183" y="3639711"/>
            <a:ext cx="28124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37540" y="3462601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Y=0.5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7133" y="4597562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V1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76848" y="4966894"/>
            <a:ext cx="320570" cy="3962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27374" y="179244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V2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32199" y="4638051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V3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 flipH="1">
            <a:off x="7802062" y="5007383"/>
            <a:ext cx="170053" cy="3783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71022" y="3416434"/>
            <a:ext cx="2192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L(V5) = (0.25, 0.25)</a:t>
            </a:r>
          </a:p>
          <a:p>
            <a:r>
              <a:rPr lang="en-US" dirty="0" smtClean="0"/>
              <a:t>F(V5) = 8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817633" y="4782228"/>
            <a:ext cx="128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F(V1) = 10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355126" y="4871025"/>
            <a:ext cx="12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F(V3) = -2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62105" y="4080318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V5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84124" y="4079343"/>
            <a:ext cx="47983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ln>
                  <a:solidFill>
                    <a:srgbClr val="000000"/>
                  </a:solidFill>
                </a:ln>
              </a:rPr>
              <a:t>V6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863851" y="4523873"/>
            <a:ext cx="5110990" cy="158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765041" y="4449650"/>
            <a:ext cx="87918" cy="147912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631178" y="4134490"/>
            <a:ext cx="191689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</a:rPr>
              <a:t>V4, at (0.5, 0.25)</a:t>
            </a: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60778" y="3388324"/>
            <a:ext cx="2192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L(V6) = (1.75, 0.25)</a:t>
            </a:r>
          </a:p>
          <a:p>
            <a:r>
              <a:rPr lang="en-US" dirty="0" smtClean="0"/>
              <a:t>F(V6) = -1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013183" y="706884"/>
            <a:ext cx="4908213" cy="272355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000000"/>
                </a:solidFill>
              </a:rPr>
              <a:t>F(v1) = </a:t>
            </a:r>
            <a:r>
              <a:rPr lang="en-US" dirty="0" smtClean="0">
                <a:solidFill>
                  <a:srgbClr val="000000"/>
                </a:solidFill>
              </a:rPr>
              <a:t>A  	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 F(0.25) = 8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F(v2) = </a:t>
            </a:r>
            <a:r>
              <a:rPr lang="en-US" dirty="0" smtClean="0">
                <a:solidFill>
                  <a:srgbClr val="000000"/>
                </a:solidFill>
              </a:rPr>
              <a:t>B  	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 F(1.75) = -1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u="sng" dirty="0" smtClean="0">
                <a:solidFill>
                  <a:schemeClr val="tx1"/>
                </a:solidFill>
              </a:rPr>
              <a:t>F</a:t>
            </a:r>
            <a:r>
              <a:rPr lang="en-US" u="sng" dirty="0">
                <a:solidFill>
                  <a:schemeClr val="tx1"/>
                </a:solidFill>
              </a:rPr>
              <a:t>(v) = A + ((v-v1)/(v2-v1))*(B-A</a:t>
            </a:r>
            <a:r>
              <a:rPr lang="en-US" u="sng" dirty="0" smtClean="0">
                <a:solidFill>
                  <a:schemeClr val="tx1"/>
                </a:solidFill>
              </a:rPr>
              <a:t>):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v = 0.5, find F(v)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F(v) = 8 + ((0.5-0.25)/(1.75-0.25))*(-1-8)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= 8 + (0.25/1.5)*9 = 8-1.5 = 6.5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8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F</a:t>
            </a:r>
            <a:endParaRPr lang="en-US" dirty="0"/>
          </a:p>
        </p:txBody>
      </p:sp>
      <p:pic>
        <p:nvPicPr>
          <p:cNvPr id="4" name="Picture 3" descr="allTriang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5"/>
          <a:stretch/>
        </p:blipFill>
        <p:spPr>
          <a:xfrm>
            <a:off x="244150" y="1882544"/>
            <a:ext cx="6350000" cy="321722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421478" y="2197803"/>
            <a:ext cx="315233" cy="1990632"/>
          </a:xfrm>
          <a:prstGeom prst="rect">
            <a:avLst/>
          </a:prstGeom>
          <a:gradFill flip="none" rotWithShape="1">
            <a:gsLst>
              <a:gs pos="0">
                <a:srgbClr val="191919"/>
              </a:gs>
              <a:gs pos="100000">
                <a:srgbClr val="FFFFFF"/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21478" y="4404613"/>
            <a:ext cx="315233" cy="225184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78685" y="4328035"/>
            <a:ext cx="1365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defined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62804" y="3981274"/>
            <a:ext cx="66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F=-2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62804" y="2013137"/>
            <a:ext cx="71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F=10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34173" y="5298221"/>
            <a:ext cx="8773475" cy="1127846"/>
          </a:xfrm>
          <a:prstGeom prst="roundRect">
            <a:avLst/>
          </a:prstGeom>
          <a:ln w="76200" cmpd="tri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How do you think this picture was made?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604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2400"/>
            <a:ext cx="8229600" cy="2850198"/>
          </a:xfrm>
        </p:spPr>
        <p:txBody>
          <a:bodyPr>
            <a:normAutofit/>
          </a:bodyPr>
          <a:lstStyle/>
          <a:p>
            <a:r>
              <a:rPr lang="en-US" dirty="0" smtClean="0"/>
              <a:t>Now We Understand Interpolation</a:t>
            </a:r>
            <a:br>
              <a:rPr lang="en-US" dirty="0" smtClean="0"/>
            </a:br>
            <a:r>
              <a:rPr lang="en-US" dirty="0" smtClean="0"/>
              <a:t>Let’s Use It For Two New Ideas:</a:t>
            </a:r>
            <a:br>
              <a:rPr lang="en-US" dirty="0" smtClean="0"/>
            </a:br>
            <a:r>
              <a:rPr lang="en-US" dirty="0" smtClean="0"/>
              <a:t>Color Interpolation </a:t>
            </a:r>
            <a:br>
              <a:rPr lang="en-US" dirty="0" smtClean="0"/>
            </a:br>
            <a:r>
              <a:rPr lang="en-US" dirty="0" smtClean="0"/>
              <a:t>&amp; </a:t>
            </a:r>
            <a:r>
              <a:rPr lang="en-US" smtClean="0"/>
              <a:t>Z-buffer Interpolation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37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403" y="201579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about triangles that have more than one color?</a:t>
            </a:r>
            <a:endParaRPr lang="en-US" dirty="0"/>
          </a:p>
        </p:txBody>
      </p:sp>
      <p:pic>
        <p:nvPicPr>
          <p:cNvPr id="4" name="Picture 3" descr="allTriang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75" y="1738425"/>
            <a:ext cx="4649397" cy="464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8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Sample Final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5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486" y="201579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The color is in three channels, hence three scalar fields defined on the triangle.</a:t>
            </a:r>
            <a:endParaRPr lang="en-US" sz="3600" dirty="0"/>
          </a:p>
        </p:txBody>
      </p:sp>
      <p:pic>
        <p:nvPicPr>
          <p:cNvPr id="4" name="Picture 3" descr="allTriang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21" y="1378130"/>
            <a:ext cx="2737420" cy="2737420"/>
          </a:xfrm>
          <a:prstGeom prst="rect">
            <a:avLst/>
          </a:prstGeom>
        </p:spPr>
      </p:pic>
      <p:pic>
        <p:nvPicPr>
          <p:cNvPr id="5" name="Picture 4" descr="allTriangl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59" y="4242480"/>
            <a:ext cx="2361520" cy="2361520"/>
          </a:xfrm>
          <a:prstGeom prst="rect">
            <a:avLst/>
          </a:prstGeom>
        </p:spPr>
      </p:pic>
      <p:pic>
        <p:nvPicPr>
          <p:cNvPr id="6" name="Picture 5" descr="allTriang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56" y="4242480"/>
            <a:ext cx="2361520" cy="2361520"/>
          </a:xfrm>
          <a:prstGeom prst="rect">
            <a:avLst/>
          </a:prstGeom>
        </p:spPr>
      </p:pic>
      <p:pic>
        <p:nvPicPr>
          <p:cNvPr id="7" name="Picture 6" descr="allTriangl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366" y="4242480"/>
            <a:ext cx="2361520" cy="2361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2917" y="6534845"/>
            <a:ext cx="1480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channel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91086" y="6547616"/>
            <a:ext cx="1698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 channel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94222" y="6534845"/>
            <a:ext cx="151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channel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801592" y="2792290"/>
            <a:ext cx="2179609" cy="2350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602135" y="4242480"/>
            <a:ext cx="279206" cy="2143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0"/>
            <a:endCxn id="7" idx="0"/>
          </p:cNvCxnSpPr>
          <p:nvPr/>
        </p:nvCxnSpPr>
        <p:spPr>
          <a:xfrm>
            <a:off x="4512631" y="1378130"/>
            <a:ext cx="2585495" cy="2864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122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Scanline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Determine rows of pixels triangles can possibly intersect</a:t>
            </a:r>
          </a:p>
          <a:p>
            <a:pPr lvl="1"/>
            <a:r>
              <a:rPr lang="en-US" dirty="0" smtClean="0"/>
              <a:t>Call them </a:t>
            </a:r>
            <a:r>
              <a:rPr lang="en-US" dirty="0" err="1" smtClean="0"/>
              <a:t>rowMin</a:t>
            </a:r>
            <a:r>
              <a:rPr lang="en-US" dirty="0" smtClean="0"/>
              <a:t> to </a:t>
            </a:r>
            <a:r>
              <a:rPr lang="en-US" dirty="0" err="1" smtClean="0"/>
              <a:t>rowMax</a:t>
            </a:r>
            <a:endParaRPr lang="en-US" dirty="0" smtClean="0"/>
          </a:p>
          <a:p>
            <a:pPr lvl="2"/>
            <a:r>
              <a:rPr lang="en-US" dirty="0" err="1" smtClean="0"/>
              <a:t>rowMin</a:t>
            </a:r>
            <a:r>
              <a:rPr lang="en-US" dirty="0" smtClean="0"/>
              <a:t>: ceiling of smallest Y value</a:t>
            </a:r>
          </a:p>
          <a:p>
            <a:pPr lvl="2"/>
            <a:r>
              <a:rPr lang="en-US" dirty="0" err="1" smtClean="0"/>
              <a:t>rowMax</a:t>
            </a:r>
            <a:r>
              <a:rPr lang="en-US" dirty="0" smtClean="0"/>
              <a:t>: floor of biggest Y value</a:t>
            </a:r>
          </a:p>
          <a:p>
            <a:r>
              <a:rPr lang="en-US" dirty="0" smtClean="0"/>
              <a:t>For r in [</a:t>
            </a:r>
            <a:r>
              <a:rPr lang="en-US" dirty="0" err="1" smtClean="0"/>
              <a:t>rowMin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rowMax</a:t>
            </a:r>
            <a:r>
              <a:rPr lang="en-US" dirty="0" smtClean="0">
                <a:sym typeface="Wingdings"/>
              </a:rPr>
              <a:t>] ; do</a:t>
            </a:r>
          </a:p>
          <a:p>
            <a:pPr lvl="1"/>
            <a:r>
              <a:rPr lang="en-US" dirty="0" smtClean="0"/>
              <a:t>Find end points of r intersected with triangle</a:t>
            </a:r>
          </a:p>
          <a:p>
            <a:pPr lvl="2"/>
            <a:r>
              <a:rPr lang="en-US" dirty="0" smtClean="0"/>
              <a:t>Call them </a:t>
            </a:r>
            <a:r>
              <a:rPr lang="en-US" dirty="0" err="1" smtClean="0"/>
              <a:t>leftEnd</a:t>
            </a:r>
            <a:r>
              <a:rPr lang="en-US" dirty="0" smtClean="0"/>
              <a:t> and </a:t>
            </a:r>
            <a:r>
              <a:rPr lang="en-US" dirty="0" err="1" smtClean="0"/>
              <a:t>rightEnd</a:t>
            </a:r>
            <a:endParaRPr lang="en-US" dirty="0" smtClean="0"/>
          </a:p>
          <a:p>
            <a:pPr lvl="1"/>
            <a:r>
              <a:rPr lang="en-US" dirty="0" smtClean="0"/>
              <a:t>For c in [ceiling(</a:t>
            </a:r>
            <a:r>
              <a:rPr lang="en-US" dirty="0" err="1" smtClean="0"/>
              <a:t>leftEnd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floor(</a:t>
            </a:r>
            <a:r>
              <a:rPr lang="en-US" dirty="0" err="1" smtClean="0">
                <a:sym typeface="Wingdings"/>
              </a:rPr>
              <a:t>rightEnd</a:t>
            </a:r>
            <a:r>
              <a:rPr lang="en-US" dirty="0" smtClean="0">
                <a:sym typeface="Wingdings"/>
              </a:rPr>
              <a:t>) ] ; do</a:t>
            </a:r>
          </a:p>
          <a:p>
            <a:pPr lvl="2"/>
            <a:r>
              <a:rPr lang="en-US" dirty="0" err="1" smtClean="0">
                <a:sym typeface="Wingdings"/>
              </a:rPr>
              <a:t>ImageColor</a:t>
            </a:r>
            <a:r>
              <a:rPr lang="en-US" dirty="0" smtClean="0">
                <a:sym typeface="Wingdings"/>
              </a:rPr>
              <a:t>(r, c)  triangle color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134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60090" cy="990600"/>
          </a:xfrm>
        </p:spPr>
        <p:txBody>
          <a:bodyPr/>
          <a:lstStyle/>
          <a:p>
            <a:r>
              <a:rPr lang="en-US" dirty="0" err="1" smtClean="0"/>
              <a:t>Scanline</a:t>
            </a:r>
            <a:r>
              <a:rPr lang="en-US" dirty="0" smtClean="0"/>
              <a:t> algorithm w/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11045"/>
            <a:ext cx="8153400" cy="44958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Determine rows of pixels triangles can possibly intersect</a:t>
            </a:r>
          </a:p>
          <a:p>
            <a:pPr lvl="1"/>
            <a:r>
              <a:rPr lang="en-US" sz="2400" dirty="0" smtClean="0"/>
              <a:t>Call them </a:t>
            </a:r>
            <a:r>
              <a:rPr lang="en-US" sz="2400" dirty="0" err="1" smtClean="0"/>
              <a:t>rowMin</a:t>
            </a:r>
            <a:r>
              <a:rPr lang="en-US" sz="2400" dirty="0" smtClean="0"/>
              <a:t> to </a:t>
            </a:r>
            <a:r>
              <a:rPr lang="en-US" sz="2400" dirty="0" err="1" smtClean="0"/>
              <a:t>rowMax</a:t>
            </a:r>
            <a:endParaRPr lang="en-US" sz="2400" dirty="0" smtClean="0"/>
          </a:p>
          <a:p>
            <a:pPr lvl="2"/>
            <a:r>
              <a:rPr lang="en-US" sz="2000" dirty="0" err="1" smtClean="0"/>
              <a:t>rowMin</a:t>
            </a:r>
            <a:r>
              <a:rPr lang="en-US" sz="2000" dirty="0" smtClean="0"/>
              <a:t>: ceiling of smallest Y value</a:t>
            </a:r>
          </a:p>
          <a:p>
            <a:pPr lvl="2"/>
            <a:r>
              <a:rPr lang="en-US" sz="2000" dirty="0" err="1" smtClean="0"/>
              <a:t>rowMax</a:t>
            </a:r>
            <a:r>
              <a:rPr lang="en-US" sz="2000" dirty="0" smtClean="0"/>
              <a:t>: floor of biggest Y value</a:t>
            </a:r>
          </a:p>
          <a:p>
            <a:r>
              <a:rPr lang="en-US" sz="2800" dirty="0" smtClean="0"/>
              <a:t>For r in [</a:t>
            </a:r>
            <a:r>
              <a:rPr lang="en-US" sz="2800" dirty="0" err="1" smtClean="0"/>
              <a:t>rowMin</a:t>
            </a:r>
            <a:r>
              <a:rPr lang="en-US" sz="2800" dirty="0" smtClean="0"/>
              <a:t> </a:t>
            </a:r>
            <a:r>
              <a:rPr lang="en-US" sz="2800" dirty="0" smtClean="0">
                <a:sym typeface="Wingdings"/>
              </a:rPr>
              <a:t> </a:t>
            </a:r>
            <a:r>
              <a:rPr lang="en-US" sz="2800" dirty="0" err="1" smtClean="0">
                <a:sym typeface="Wingdings"/>
              </a:rPr>
              <a:t>rowMax</a:t>
            </a:r>
            <a:r>
              <a:rPr lang="en-US" sz="2800" dirty="0" smtClean="0">
                <a:sym typeface="Wingdings"/>
              </a:rPr>
              <a:t>] ; do</a:t>
            </a:r>
          </a:p>
          <a:p>
            <a:pPr lvl="1"/>
            <a:r>
              <a:rPr lang="en-US" sz="2400" dirty="0" smtClean="0"/>
              <a:t>Find end points of r intersected with triangle</a:t>
            </a:r>
          </a:p>
          <a:p>
            <a:pPr lvl="2"/>
            <a:r>
              <a:rPr lang="en-US" sz="2000" dirty="0" smtClean="0"/>
              <a:t>Call them </a:t>
            </a:r>
            <a:r>
              <a:rPr lang="en-US" sz="2000" dirty="0" err="1" smtClean="0"/>
              <a:t>leftEnd</a:t>
            </a:r>
            <a:r>
              <a:rPr lang="en-US" sz="2000" dirty="0" smtClean="0"/>
              <a:t> and </a:t>
            </a:r>
            <a:r>
              <a:rPr lang="en-US" sz="2000" dirty="0" err="1" smtClean="0"/>
              <a:t>rightEnd</a:t>
            </a:r>
            <a:endParaRPr lang="en-US" sz="2000" dirty="0" smtClean="0"/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Calculate Color(</a:t>
            </a:r>
            <a:r>
              <a:rPr lang="en-US" sz="2400" dirty="0" err="1" smtClean="0">
                <a:solidFill>
                  <a:srgbClr val="FF0000"/>
                </a:solidFill>
              </a:rPr>
              <a:t>leftEnd</a:t>
            </a:r>
            <a:r>
              <a:rPr lang="en-US" sz="2400" dirty="0" smtClean="0">
                <a:solidFill>
                  <a:srgbClr val="FF0000"/>
                </a:solidFill>
              </a:rPr>
              <a:t>) and Color(</a:t>
            </a:r>
            <a:r>
              <a:rPr lang="en-US" sz="2400" dirty="0" err="1" smtClean="0">
                <a:solidFill>
                  <a:srgbClr val="FF0000"/>
                </a:solidFill>
              </a:rPr>
              <a:t>rightEnd</a:t>
            </a:r>
            <a:r>
              <a:rPr lang="en-US" sz="2400" dirty="0" smtClean="0">
                <a:solidFill>
                  <a:srgbClr val="FF0000"/>
                </a:solidFill>
              </a:rPr>
              <a:t>) using interpolation from triangle vertices</a:t>
            </a:r>
          </a:p>
          <a:p>
            <a:pPr lvl="1"/>
            <a:r>
              <a:rPr lang="en-US" sz="2400" dirty="0" smtClean="0"/>
              <a:t>For c in [ceiling(</a:t>
            </a:r>
            <a:r>
              <a:rPr lang="en-US" sz="2400" dirty="0" err="1" smtClean="0"/>
              <a:t>leftEnd</a:t>
            </a:r>
            <a:r>
              <a:rPr lang="en-US" sz="2400" dirty="0" smtClean="0"/>
              <a:t>) </a:t>
            </a:r>
            <a:r>
              <a:rPr lang="en-US" sz="2400" dirty="0" smtClean="0">
                <a:sym typeface="Wingdings"/>
              </a:rPr>
              <a:t> floor(</a:t>
            </a:r>
            <a:r>
              <a:rPr lang="en-US" sz="2400" dirty="0" err="1" smtClean="0">
                <a:sym typeface="Wingdings"/>
              </a:rPr>
              <a:t>rightEnd</a:t>
            </a:r>
            <a:r>
              <a:rPr lang="en-US" sz="2400" dirty="0" smtClean="0">
                <a:sym typeface="Wingdings"/>
              </a:rPr>
              <a:t>) ] ; do</a:t>
            </a:r>
          </a:p>
          <a:p>
            <a:pPr lvl="2"/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Calculate Color(r, c) using Color(</a:t>
            </a:r>
            <a:r>
              <a:rPr lang="en-US" sz="2000" dirty="0" err="1" smtClean="0">
                <a:solidFill>
                  <a:srgbClr val="FF0000"/>
                </a:solidFill>
                <a:sym typeface="Wingdings"/>
              </a:rPr>
              <a:t>leftEnd</a:t>
            </a:r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) and Color(</a:t>
            </a:r>
            <a:r>
              <a:rPr lang="en-US" sz="2000" dirty="0" err="1" smtClean="0">
                <a:solidFill>
                  <a:srgbClr val="FF0000"/>
                </a:solidFill>
                <a:sym typeface="Wingdings"/>
              </a:rPr>
              <a:t>rightEnd</a:t>
            </a:r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)</a:t>
            </a:r>
          </a:p>
          <a:p>
            <a:pPr lvl="2"/>
            <a:r>
              <a:rPr lang="en-US" sz="2000" dirty="0" err="1" smtClean="0">
                <a:sym typeface="Wingdings"/>
              </a:rPr>
              <a:t>ImageColor</a:t>
            </a:r>
            <a:r>
              <a:rPr lang="en-US" sz="2000" dirty="0" smtClean="0">
                <a:sym typeface="Wingdings"/>
              </a:rPr>
              <a:t>(r, c)  </a:t>
            </a:r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Color(r, c)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2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238250" y="2677583"/>
            <a:ext cx="7059083" cy="2211916"/>
          </a:xfrm>
          <a:prstGeom prst="triangle">
            <a:avLst>
              <a:gd name="adj" fmla="val 50150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0834" y="4995333"/>
            <a:ext cx="74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V(0,0)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09984" y="4967817"/>
            <a:ext cx="74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V(4,0)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11134" y="2305051"/>
            <a:ext cx="74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V(2,2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03500" y="5259917"/>
            <a:ext cx="4050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What is the color at (2, 1)?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74652" y="5285316"/>
            <a:ext cx="140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RGB = (1,0,0)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04886" y="2379132"/>
            <a:ext cx="140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RGB = (0,1,0)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84536" y="5325532"/>
            <a:ext cx="140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RGB = (0,0,1)</a:t>
            </a:r>
            <a:endParaRPr lang="en-US" dirty="0"/>
          </a:p>
        </p:txBody>
      </p:sp>
      <p:cxnSp>
        <p:nvCxnSpPr>
          <p:cNvPr id="13" name="Straight Connector 12"/>
          <p:cNvCxnSpPr>
            <a:stCxn id="4" idx="1"/>
            <a:endCxn id="4" idx="5"/>
          </p:cNvCxnSpPr>
          <p:nvPr/>
        </p:nvCxnSpPr>
        <p:spPr>
          <a:xfrm>
            <a:off x="3008315" y="3783541"/>
            <a:ext cx="352954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0317" y="3422649"/>
            <a:ext cx="74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V(1,1)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559550" y="3373966"/>
            <a:ext cx="74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V(3,1)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4552" y="3754966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RGB = (0.5,0.5,0)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65952" y="3685116"/>
            <a:ext cx="181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RGB = (0,0.5,0.5)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58217" y="3373966"/>
            <a:ext cx="74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V(2,1)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60285" y="3801533"/>
            <a:ext cx="2166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RGB = (0.25,0.5,0.25)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57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60090" cy="990600"/>
          </a:xfrm>
        </p:spPr>
        <p:txBody>
          <a:bodyPr/>
          <a:lstStyle/>
          <a:p>
            <a:r>
              <a:rPr lang="en-US" dirty="0" err="1" smtClean="0"/>
              <a:t>Scanline</a:t>
            </a:r>
            <a:r>
              <a:rPr lang="en-US" dirty="0" smtClean="0"/>
              <a:t> algorithm w/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11045"/>
            <a:ext cx="8153400" cy="44958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Determine rows of pixels triangles can possibly intersect</a:t>
            </a:r>
          </a:p>
          <a:p>
            <a:pPr lvl="1"/>
            <a:r>
              <a:rPr lang="en-US" sz="2400" dirty="0" smtClean="0"/>
              <a:t>Call them </a:t>
            </a:r>
            <a:r>
              <a:rPr lang="en-US" sz="2400" dirty="0" err="1" smtClean="0"/>
              <a:t>rowMin</a:t>
            </a:r>
            <a:r>
              <a:rPr lang="en-US" sz="2400" dirty="0" smtClean="0"/>
              <a:t> to </a:t>
            </a:r>
            <a:r>
              <a:rPr lang="en-US" sz="2400" dirty="0" err="1" smtClean="0"/>
              <a:t>rowMax</a:t>
            </a:r>
            <a:endParaRPr lang="en-US" sz="2400" dirty="0" smtClean="0"/>
          </a:p>
          <a:p>
            <a:pPr lvl="2"/>
            <a:r>
              <a:rPr lang="en-US" sz="2000" dirty="0" err="1" smtClean="0"/>
              <a:t>rowMin</a:t>
            </a:r>
            <a:r>
              <a:rPr lang="en-US" sz="2000" dirty="0" smtClean="0"/>
              <a:t>: ceiling of smallest Y value</a:t>
            </a:r>
          </a:p>
          <a:p>
            <a:pPr lvl="2"/>
            <a:r>
              <a:rPr lang="en-US" sz="2000" dirty="0" err="1" smtClean="0"/>
              <a:t>rowMax</a:t>
            </a:r>
            <a:r>
              <a:rPr lang="en-US" sz="2000" dirty="0" smtClean="0"/>
              <a:t>: floor of biggest Y value</a:t>
            </a:r>
          </a:p>
          <a:p>
            <a:r>
              <a:rPr lang="en-US" sz="2800" dirty="0" smtClean="0"/>
              <a:t>For r in [</a:t>
            </a:r>
            <a:r>
              <a:rPr lang="en-US" sz="2800" dirty="0" err="1" smtClean="0"/>
              <a:t>rowMin</a:t>
            </a:r>
            <a:r>
              <a:rPr lang="en-US" sz="2800" dirty="0" smtClean="0"/>
              <a:t> </a:t>
            </a:r>
            <a:r>
              <a:rPr lang="en-US" sz="2800" dirty="0" smtClean="0">
                <a:sym typeface="Wingdings"/>
              </a:rPr>
              <a:t> </a:t>
            </a:r>
            <a:r>
              <a:rPr lang="en-US" sz="2800" dirty="0" err="1" smtClean="0">
                <a:sym typeface="Wingdings"/>
              </a:rPr>
              <a:t>rowMax</a:t>
            </a:r>
            <a:r>
              <a:rPr lang="en-US" sz="2800" dirty="0" smtClean="0">
                <a:sym typeface="Wingdings"/>
              </a:rPr>
              <a:t>] ; do</a:t>
            </a:r>
          </a:p>
          <a:p>
            <a:pPr lvl="1"/>
            <a:r>
              <a:rPr lang="en-US" sz="2400" dirty="0" smtClean="0"/>
              <a:t>Find end points of r intersected with triangle</a:t>
            </a:r>
          </a:p>
          <a:p>
            <a:pPr lvl="2"/>
            <a:r>
              <a:rPr lang="en-US" sz="2000" dirty="0" smtClean="0"/>
              <a:t>Call them </a:t>
            </a:r>
            <a:r>
              <a:rPr lang="en-US" sz="2000" dirty="0" err="1" smtClean="0"/>
              <a:t>leftEnd</a:t>
            </a:r>
            <a:r>
              <a:rPr lang="en-US" sz="2000" dirty="0" smtClean="0"/>
              <a:t> and </a:t>
            </a:r>
            <a:r>
              <a:rPr lang="en-US" sz="2000" dirty="0" err="1" smtClean="0"/>
              <a:t>rightEnd</a:t>
            </a:r>
            <a:endParaRPr lang="en-US" sz="2000" dirty="0" smtClean="0"/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Calculate Color(</a:t>
            </a:r>
            <a:r>
              <a:rPr lang="en-US" sz="2400" dirty="0" err="1" smtClean="0">
                <a:solidFill>
                  <a:srgbClr val="FF0000"/>
                </a:solidFill>
              </a:rPr>
              <a:t>leftEnd</a:t>
            </a:r>
            <a:r>
              <a:rPr lang="en-US" sz="2400" dirty="0" smtClean="0">
                <a:solidFill>
                  <a:srgbClr val="FF0000"/>
                </a:solidFill>
              </a:rPr>
              <a:t>) and Color(</a:t>
            </a:r>
            <a:r>
              <a:rPr lang="en-US" sz="2400" dirty="0" err="1" smtClean="0">
                <a:solidFill>
                  <a:srgbClr val="FF0000"/>
                </a:solidFill>
              </a:rPr>
              <a:t>rightEnd</a:t>
            </a:r>
            <a:r>
              <a:rPr lang="en-US" sz="2400" dirty="0" smtClean="0">
                <a:solidFill>
                  <a:srgbClr val="FF0000"/>
                </a:solidFill>
              </a:rPr>
              <a:t>) using interpolation from triangle vertices</a:t>
            </a:r>
          </a:p>
          <a:p>
            <a:pPr lvl="1"/>
            <a:r>
              <a:rPr lang="en-US" sz="2400" dirty="0" smtClean="0"/>
              <a:t>For c in [ceiling(</a:t>
            </a:r>
            <a:r>
              <a:rPr lang="en-US" sz="2400" dirty="0" err="1" smtClean="0"/>
              <a:t>leftEnd</a:t>
            </a:r>
            <a:r>
              <a:rPr lang="en-US" sz="2400" dirty="0" smtClean="0"/>
              <a:t>) </a:t>
            </a:r>
            <a:r>
              <a:rPr lang="en-US" sz="2400" dirty="0" smtClean="0">
                <a:sym typeface="Wingdings"/>
              </a:rPr>
              <a:t> floor(</a:t>
            </a:r>
            <a:r>
              <a:rPr lang="en-US" sz="2400" dirty="0" err="1" smtClean="0">
                <a:sym typeface="Wingdings"/>
              </a:rPr>
              <a:t>rightEnd</a:t>
            </a:r>
            <a:r>
              <a:rPr lang="en-US" sz="2400" dirty="0" smtClean="0">
                <a:sym typeface="Wingdings"/>
              </a:rPr>
              <a:t>) ] ; do</a:t>
            </a:r>
          </a:p>
          <a:p>
            <a:pPr lvl="2"/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Calculate Color(r, c) using Color(</a:t>
            </a:r>
            <a:r>
              <a:rPr lang="en-US" sz="2000" dirty="0" err="1" smtClean="0">
                <a:solidFill>
                  <a:srgbClr val="FF0000"/>
                </a:solidFill>
                <a:sym typeface="Wingdings"/>
              </a:rPr>
              <a:t>leftEnd</a:t>
            </a:r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) and Color(</a:t>
            </a:r>
            <a:r>
              <a:rPr lang="en-US" sz="2000" dirty="0" err="1" smtClean="0">
                <a:solidFill>
                  <a:srgbClr val="FF0000"/>
                </a:solidFill>
                <a:sym typeface="Wingdings"/>
              </a:rPr>
              <a:t>rightEnd</a:t>
            </a:r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)</a:t>
            </a:r>
          </a:p>
          <a:p>
            <a:pPr lvl="2"/>
            <a:r>
              <a:rPr lang="en-US" sz="2000" dirty="0" err="1" smtClean="0">
                <a:sym typeface="Wingdings"/>
              </a:rPr>
              <a:t>ImageColor</a:t>
            </a:r>
            <a:r>
              <a:rPr lang="en-US" sz="2000" dirty="0" smtClean="0">
                <a:sym typeface="Wingdings"/>
              </a:rPr>
              <a:t>(r, c)  </a:t>
            </a:r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Color(r, c)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868583" y="3429000"/>
            <a:ext cx="518584" cy="4656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21500" y="2402417"/>
            <a:ext cx="2074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Calculating multiple color channels 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5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ceiling / floor: needed to decide which pixels to deposit colors to</a:t>
            </a:r>
          </a:p>
          <a:p>
            <a:pPr lvl="1"/>
            <a:r>
              <a:rPr lang="en-US" dirty="0" smtClean="0"/>
              <a:t>used: </a:t>
            </a:r>
            <a:r>
              <a:rPr lang="en-US" dirty="0" err="1" smtClean="0"/>
              <a:t>rowMin</a:t>
            </a:r>
            <a:r>
              <a:rPr lang="en-US" dirty="0" smtClean="0"/>
              <a:t> / </a:t>
            </a:r>
            <a:r>
              <a:rPr lang="en-US" dirty="0" err="1" smtClean="0"/>
              <a:t>rowMax</a:t>
            </a:r>
            <a:r>
              <a:rPr lang="en-US" dirty="0" smtClean="0"/>
              <a:t>, </a:t>
            </a:r>
            <a:r>
              <a:rPr lang="en-US" dirty="0" err="1" smtClean="0"/>
              <a:t>leftEnd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err="1" smtClean="0"/>
              <a:t>rightEnd</a:t>
            </a:r>
            <a:endParaRPr lang="en-US" dirty="0" smtClean="0"/>
          </a:p>
          <a:p>
            <a:pPr lvl="1"/>
            <a:r>
              <a:rPr lang="en-US" dirty="0" smtClean="0"/>
              <a:t>not used: when doing interpolation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70525" y="4431370"/>
            <a:ext cx="8773475" cy="1127846"/>
          </a:xfrm>
          <a:prstGeom prst="roundRect">
            <a:avLst/>
          </a:prstGeom>
          <a:ln w="76200" cmpd="tri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Color(</a:t>
            </a:r>
            <a:r>
              <a:rPr lang="en-US" sz="3200" dirty="0" err="1" smtClean="0">
                <a:solidFill>
                  <a:schemeClr val="tx1"/>
                </a:solidFill>
              </a:rPr>
              <a:t>leftEnd</a:t>
            </a:r>
            <a:r>
              <a:rPr lang="en-US" sz="3200" dirty="0" smtClean="0">
                <a:solidFill>
                  <a:schemeClr val="tx1"/>
                </a:solidFill>
              </a:rPr>
              <a:t>) and Color(</a:t>
            </a:r>
            <a:r>
              <a:rPr lang="en-US" sz="3200" dirty="0" err="1" smtClean="0">
                <a:solidFill>
                  <a:schemeClr val="tx1"/>
                </a:solidFill>
              </a:rPr>
              <a:t>rightEnd</a:t>
            </a:r>
            <a:r>
              <a:rPr lang="en-US" sz="3200" dirty="0" smtClean="0">
                <a:solidFill>
                  <a:schemeClr val="tx1"/>
                </a:solidFill>
              </a:rPr>
              <a:t>) should be at the intersection locations … no ceiling/floor.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63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6091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Resolve When Triangles Overlap:</a:t>
            </a:r>
            <a:br>
              <a:rPr lang="en-US" dirty="0" smtClean="0"/>
            </a:br>
            <a:r>
              <a:rPr lang="en-US" dirty="0" smtClean="0"/>
              <a:t>The Z-Buffer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0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93" y="228600"/>
            <a:ext cx="772770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Imagine you have a cube where each face has its own color….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26093" y="2309563"/>
            <a:ext cx="4224118" cy="4157771"/>
            <a:chOff x="126093" y="2309563"/>
            <a:chExt cx="4224118" cy="4157771"/>
          </a:xfrm>
        </p:grpSpPr>
        <p:grpSp>
          <p:nvGrpSpPr>
            <p:cNvPr id="9" name="Group 8"/>
            <p:cNvGrpSpPr/>
            <p:nvPr/>
          </p:nvGrpSpPr>
          <p:grpSpPr>
            <a:xfrm>
              <a:off x="126093" y="2309563"/>
              <a:ext cx="4224118" cy="3666007"/>
              <a:chOff x="2152589" y="2332913"/>
              <a:chExt cx="1810336" cy="141416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152589" y="2693209"/>
                <a:ext cx="1170864" cy="1053864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2152589" y="2332913"/>
                <a:ext cx="1765303" cy="378310"/>
              </a:xfrm>
              <a:custGeom>
                <a:avLst/>
                <a:gdLst>
                  <a:gd name="connsiteX0" fmla="*/ 0 w 1765303"/>
                  <a:gd name="connsiteY0" fmla="*/ 369303 h 378310"/>
                  <a:gd name="connsiteX1" fmla="*/ 594439 w 1765303"/>
                  <a:gd name="connsiteY1" fmla="*/ 0 h 378310"/>
                  <a:gd name="connsiteX2" fmla="*/ 1765303 w 1765303"/>
                  <a:gd name="connsiteY2" fmla="*/ 0 h 378310"/>
                  <a:gd name="connsiteX3" fmla="*/ 1125831 w 1765303"/>
                  <a:gd name="connsiteY3" fmla="*/ 378310 h 378310"/>
                  <a:gd name="connsiteX4" fmla="*/ 0 w 1765303"/>
                  <a:gd name="connsiteY4" fmla="*/ 369303 h 37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5303" h="378310">
                    <a:moveTo>
                      <a:pt x="0" y="369303"/>
                    </a:moveTo>
                    <a:lnTo>
                      <a:pt x="594439" y="0"/>
                    </a:lnTo>
                    <a:lnTo>
                      <a:pt x="1765303" y="0"/>
                    </a:lnTo>
                    <a:lnTo>
                      <a:pt x="1125831" y="378310"/>
                    </a:lnTo>
                    <a:lnTo>
                      <a:pt x="0" y="36930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3314447" y="2341921"/>
                <a:ext cx="648478" cy="1396145"/>
              </a:xfrm>
              <a:custGeom>
                <a:avLst/>
                <a:gdLst>
                  <a:gd name="connsiteX0" fmla="*/ 9006 w 648478"/>
                  <a:gd name="connsiteY0" fmla="*/ 1396145 h 1396145"/>
                  <a:gd name="connsiteX1" fmla="*/ 648478 w 648478"/>
                  <a:gd name="connsiteY1" fmla="*/ 909746 h 1396145"/>
                  <a:gd name="connsiteX2" fmla="*/ 603445 w 648478"/>
                  <a:gd name="connsiteY2" fmla="*/ 0 h 1396145"/>
                  <a:gd name="connsiteX3" fmla="*/ 0 w 648478"/>
                  <a:gd name="connsiteY3" fmla="*/ 360295 h 1396145"/>
                  <a:gd name="connsiteX4" fmla="*/ 9006 w 648478"/>
                  <a:gd name="connsiteY4" fmla="*/ 1396145 h 1396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478" h="1396145">
                    <a:moveTo>
                      <a:pt x="9006" y="1396145"/>
                    </a:moveTo>
                    <a:lnTo>
                      <a:pt x="648478" y="909746"/>
                    </a:lnTo>
                    <a:lnTo>
                      <a:pt x="603445" y="0"/>
                    </a:lnTo>
                    <a:lnTo>
                      <a:pt x="0" y="360295"/>
                    </a:lnTo>
                    <a:lnTo>
                      <a:pt x="9006" y="1396145"/>
                    </a:lnTo>
                    <a:close/>
                  </a:path>
                </a:pathLst>
              </a:custGeom>
              <a:solidFill>
                <a:srgbClr val="00FF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288213" y="6098002"/>
              <a:ext cx="3284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View from “front/top/right” side</a:t>
              </a:r>
              <a:endParaRPr lang="en-US" dirty="0"/>
            </a:p>
          </p:txBody>
        </p:sp>
      </p:grp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517511" y="2795065"/>
          <a:ext cx="256501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509"/>
                <a:gridCol w="128250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Front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Green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Purple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Bottom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Cyan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605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93" y="228600"/>
            <a:ext cx="772770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Imagine you have a cube where each face has its own color….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26093" y="2309563"/>
            <a:ext cx="4224118" cy="3666007"/>
            <a:chOff x="2152589" y="2332913"/>
            <a:chExt cx="1810336" cy="1414160"/>
          </a:xfrm>
        </p:grpSpPr>
        <p:sp>
          <p:nvSpPr>
            <p:cNvPr id="4" name="Rectangle 3"/>
            <p:cNvSpPr/>
            <p:nvPr/>
          </p:nvSpPr>
          <p:spPr>
            <a:xfrm>
              <a:off x="2152589" y="2693209"/>
              <a:ext cx="1170864" cy="105386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2152589" y="2332913"/>
              <a:ext cx="1765303" cy="378310"/>
            </a:xfrm>
            <a:custGeom>
              <a:avLst/>
              <a:gdLst>
                <a:gd name="connsiteX0" fmla="*/ 0 w 1765303"/>
                <a:gd name="connsiteY0" fmla="*/ 369303 h 378310"/>
                <a:gd name="connsiteX1" fmla="*/ 594439 w 1765303"/>
                <a:gd name="connsiteY1" fmla="*/ 0 h 378310"/>
                <a:gd name="connsiteX2" fmla="*/ 1765303 w 1765303"/>
                <a:gd name="connsiteY2" fmla="*/ 0 h 378310"/>
                <a:gd name="connsiteX3" fmla="*/ 1125831 w 1765303"/>
                <a:gd name="connsiteY3" fmla="*/ 378310 h 378310"/>
                <a:gd name="connsiteX4" fmla="*/ 0 w 1765303"/>
                <a:gd name="connsiteY4" fmla="*/ 369303 h 37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5303" h="378310">
                  <a:moveTo>
                    <a:pt x="0" y="369303"/>
                  </a:moveTo>
                  <a:lnTo>
                    <a:pt x="594439" y="0"/>
                  </a:lnTo>
                  <a:lnTo>
                    <a:pt x="1765303" y="0"/>
                  </a:lnTo>
                  <a:lnTo>
                    <a:pt x="1125831" y="378310"/>
                  </a:lnTo>
                  <a:lnTo>
                    <a:pt x="0" y="36930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3314447" y="2341921"/>
              <a:ext cx="648478" cy="1396145"/>
            </a:xfrm>
            <a:custGeom>
              <a:avLst/>
              <a:gdLst>
                <a:gd name="connsiteX0" fmla="*/ 9006 w 648478"/>
                <a:gd name="connsiteY0" fmla="*/ 1396145 h 1396145"/>
                <a:gd name="connsiteX1" fmla="*/ 648478 w 648478"/>
                <a:gd name="connsiteY1" fmla="*/ 909746 h 1396145"/>
                <a:gd name="connsiteX2" fmla="*/ 603445 w 648478"/>
                <a:gd name="connsiteY2" fmla="*/ 0 h 1396145"/>
                <a:gd name="connsiteX3" fmla="*/ 0 w 648478"/>
                <a:gd name="connsiteY3" fmla="*/ 360295 h 1396145"/>
                <a:gd name="connsiteX4" fmla="*/ 9006 w 648478"/>
                <a:gd name="connsiteY4" fmla="*/ 1396145 h 139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478" h="1396145">
                  <a:moveTo>
                    <a:pt x="9006" y="1396145"/>
                  </a:moveTo>
                  <a:lnTo>
                    <a:pt x="648478" y="909746"/>
                  </a:lnTo>
                  <a:lnTo>
                    <a:pt x="603445" y="0"/>
                  </a:lnTo>
                  <a:lnTo>
                    <a:pt x="0" y="360295"/>
                  </a:lnTo>
                  <a:lnTo>
                    <a:pt x="9006" y="1396145"/>
                  </a:lnTo>
                  <a:close/>
                </a:path>
              </a:pathLst>
            </a:custGeom>
            <a:solidFill>
              <a:srgbClr val="00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44864" y="2286214"/>
            <a:ext cx="4224118" cy="3666007"/>
            <a:chOff x="2152589" y="2332913"/>
            <a:chExt cx="1810336" cy="1414160"/>
          </a:xfrm>
        </p:grpSpPr>
        <p:sp>
          <p:nvSpPr>
            <p:cNvPr id="11" name="Rectangle 10"/>
            <p:cNvSpPr/>
            <p:nvPr/>
          </p:nvSpPr>
          <p:spPr>
            <a:xfrm>
              <a:off x="2152589" y="2693209"/>
              <a:ext cx="1170864" cy="105386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152589" y="2332913"/>
              <a:ext cx="1765303" cy="378310"/>
            </a:xfrm>
            <a:custGeom>
              <a:avLst/>
              <a:gdLst>
                <a:gd name="connsiteX0" fmla="*/ 0 w 1765303"/>
                <a:gd name="connsiteY0" fmla="*/ 369303 h 378310"/>
                <a:gd name="connsiteX1" fmla="*/ 594439 w 1765303"/>
                <a:gd name="connsiteY1" fmla="*/ 0 h 378310"/>
                <a:gd name="connsiteX2" fmla="*/ 1765303 w 1765303"/>
                <a:gd name="connsiteY2" fmla="*/ 0 h 378310"/>
                <a:gd name="connsiteX3" fmla="*/ 1125831 w 1765303"/>
                <a:gd name="connsiteY3" fmla="*/ 378310 h 378310"/>
                <a:gd name="connsiteX4" fmla="*/ 0 w 1765303"/>
                <a:gd name="connsiteY4" fmla="*/ 369303 h 37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5303" h="378310">
                  <a:moveTo>
                    <a:pt x="0" y="369303"/>
                  </a:moveTo>
                  <a:lnTo>
                    <a:pt x="594439" y="0"/>
                  </a:lnTo>
                  <a:lnTo>
                    <a:pt x="1765303" y="0"/>
                  </a:lnTo>
                  <a:lnTo>
                    <a:pt x="1125831" y="378310"/>
                  </a:lnTo>
                  <a:lnTo>
                    <a:pt x="0" y="36930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3314447" y="2341921"/>
              <a:ext cx="648478" cy="1396145"/>
            </a:xfrm>
            <a:custGeom>
              <a:avLst/>
              <a:gdLst>
                <a:gd name="connsiteX0" fmla="*/ 9006 w 648478"/>
                <a:gd name="connsiteY0" fmla="*/ 1396145 h 1396145"/>
                <a:gd name="connsiteX1" fmla="*/ 648478 w 648478"/>
                <a:gd name="connsiteY1" fmla="*/ 909746 h 1396145"/>
                <a:gd name="connsiteX2" fmla="*/ 603445 w 648478"/>
                <a:gd name="connsiteY2" fmla="*/ 0 h 1396145"/>
                <a:gd name="connsiteX3" fmla="*/ 0 w 648478"/>
                <a:gd name="connsiteY3" fmla="*/ 360295 h 1396145"/>
                <a:gd name="connsiteX4" fmla="*/ 9006 w 648478"/>
                <a:gd name="connsiteY4" fmla="*/ 1396145 h 139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478" h="1396145">
                  <a:moveTo>
                    <a:pt x="9006" y="1396145"/>
                  </a:moveTo>
                  <a:lnTo>
                    <a:pt x="648478" y="909746"/>
                  </a:lnTo>
                  <a:lnTo>
                    <a:pt x="603445" y="0"/>
                  </a:lnTo>
                  <a:lnTo>
                    <a:pt x="0" y="360295"/>
                  </a:lnTo>
                  <a:lnTo>
                    <a:pt x="9006" y="1396145"/>
                  </a:lnTo>
                  <a:close/>
                </a:path>
              </a:pathLst>
            </a:custGeom>
            <a:solidFill>
              <a:srgbClr val="FF00FF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061023" y="6098002"/>
            <a:ext cx="3554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from “back/bottom/left” side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548358" y="1693389"/>
            <a:ext cx="9006" cy="4882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89462" y="1923120"/>
            <a:ext cx="8773475" cy="1127846"/>
          </a:xfrm>
          <a:prstGeom prst="roundRect">
            <a:avLst/>
          </a:prstGeom>
          <a:ln w="76200" cmpd="tri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How do we render the pixels that we want and ignore the pixels from faces that are obscured?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213" y="6098002"/>
            <a:ext cx="328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from “front/top/right”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02" y="156541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Consider a scene </a:t>
            </a:r>
            <a:br>
              <a:rPr lang="en-US" dirty="0" smtClean="0"/>
            </a:br>
            <a:r>
              <a:rPr lang="en-US" dirty="0" smtClean="0"/>
              <a:t>from the right side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017751" y="3233652"/>
            <a:ext cx="837619" cy="270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17751" y="3503874"/>
            <a:ext cx="837619" cy="2522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1062785" y="3125563"/>
            <a:ext cx="486373" cy="801658"/>
          </a:xfrm>
          <a:custGeom>
            <a:avLst/>
            <a:gdLst>
              <a:gd name="connsiteX0" fmla="*/ 0 w 486373"/>
              <a:gd name="connsiteY0" fmla="*/ 0 h 801658"/>
              <a:gd name="connsiteX1" fmla="*/ 486359 w 486373"/>
              <a:gd name="connsiteY1" fmla="*/ 369303 h 801658"/>
              <a:gd name="connsiteX2" fmla="*/ 18013 w 486373"/>
              <a:gd name="connsiteY2" fmla="*/ 801658 h 801658"/>
              <a:gd name="connsiteX3" fmla="*/ 18013 w 486373"/>
              <a:gd name="connsiteY3" fmla="*/ 801658 h 801658"/>
              <a:gd name="connsiteX4" fmla="*/ 18013 w 486373"/>
              <a:gd name="connsiteY4" fmla="*/ 801658 h 80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373" h="801658">
                <a:moveTo>
                  <a:pt x="0" y="0"/>
                </a:moveTo>
                <a:cubicBezTo>
                  <a:pt x="241678" y="117846"/>
                  <a:pt x="483357" y="235693"/>
                  <a:pt x="486359" y="369303"/>
                </a:cubicBezTo>
                <a:cubicBezTo>
                  <a:pt x="489361" y="502913"/>
                  <a:pt x="18013" y="801658"/>
                  <a:pt x="18013" y="801658"/>
                </a:cubicBezTo>
                <a:lnTo>
                  <a:pt x="18013" y="801658"/>
                </a:lnTo>
                <a:lnTo>
                  <a:pt x="18013" y="801658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2648" y="4485679"/>
            <a:ext cx="180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Camera/eyeball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034193" y="4191210"/>
          <a:ext cx="20120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24"/>
                <a:gridCol w="10060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Front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Green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Purple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Bottom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Cyan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3332460" y="3017475"/>
            <a:ext cx="1161858" cy="1062872"/>
          </a:xfrm>
          <a:prstGeom prst="rect">
            <a:avLst/>
          </a:prstGeom>
          <a:solidFill>
            <a:srgbClr val="00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28471" y="5191513"/>
            <a:ext cx="412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Camera oriented directly at Front face, </a:t>
            </a:r>
          </a:p>
          <a:p>
            <a:pPr algn="ctr"/>
            <a:r>
              <a:rPr lang="en-US" dirty="0" smtClean="0"/>
              <a:t>seen from the </a:t>
            </a:r>
            <a:r>
              <a:rPr lang="en-US" dirty="0"/>
              <a:t>R</a:t>
            </a:r>
            <a:r>
              <a:rPr lang="en-US" dirty="0" smtClean="0"/>
              <a:t>ight side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332460" y="3017475"/>
            <a:ext cx="0" cy="1062872"/>
          </a:xfrm>
          <a:prstGeom prst="line">
            <a:avLst/>
          </a:prstGeom>
          <a:ln w="762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494318" y="3017475"/>
            <a:ext cx="0" cy="106287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332460" y="4080347"/>
            <a:ext cx="1161858" cy="0"/>
          </a:xfrm>
          <a:prstGeom prst="line">
            <a:avLst/>
          </a:prstGeom>
          <a:ln w="76200" cmpd="sng">
            <a:solidFill>
              <a:srgbClr val="00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32460" y="3017475"/>
            <a:ext cx="1161858" cy="0"/>
          </a:xfrm>
          <a:prstGeom prst="line">
            <a:avLst/>
          </a:prstGeom>
          <a:ln w="76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230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About Final Projects</a:t>
            </a:r>
            <a:endParaRPr lang="en-US" dirty="0"/>
          </a:p>
        </p:txBody>
      </p:sp>
      <p:pic>
        <p:nvPicPr>
          <p:cNvPr id="6" name="Picture 5" descr="finalMandelbul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677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35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02" y="156541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Consider the scene</a:t>
            </a:r>
            <a:br>
              <a:rPr lang="en-US" dirty="0" smtClean="0"/>
            </a:br>
            <a:r>
              <a:rPr lang="en-US" dirty="0" smtClean="0"/>
              <a:t> from the top side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017751" y="3233652"/>
            <a:ext cx="837619" cy="270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17751" y="3503874"/>
            <a:ext cx="837619" cy="2522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1062785" y="3125563"/>
            <a:ext cx="486373" cy="801658"/>
          </a:xfrm>
          <a:custGeom>
            <a:avLst/>
            <a:gdLst>
              <a:gd name="connsiteX0" fmla="*/ 0 w 486373"/>
              <a:gd name="connsiteY0" fmla="*/ 0 h 801658"/>
              <a:gd name="connsiteX1" fmla="*/ 486359 w 486373"/>
              <a:gd name="connsiteY1" fmla="*/ 369303 h 801658"/>
              <a:gd name="connsiteX2" fmla="*/ 18013 w 486373"/>
              <a:gd name="connsiteY2" fmla="*/ 801658 h 801658"/>
              <a:gd name="connsiteX3" fmla="*/ 18013 w 486373"/>
              <a:gd name="connsiteY3" fmla="*/ 801658 h 801658"/>
              <a:gd name="connsiteX4" fmla="*/ 18013 w 486373"/>
              <a:gd name="connsiteY4" fmla="*/ 801658 h 80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373" h="801658">
                <a:moveTo>
                  <a:pt x="0" y="0"/>
                </a:moveTo>
                <a:cubicBezTo>
                  <a:pt x="241678" y="117846"/>
                  <a:pt x="483357" y="235693"/>
                  <a:pt x="486359" y="369303"/>
                </a:cubicBezTo>
                <a:cubicBezTo>
                  <a:pt x="489361" y="502913"/>
                  <a:pt x="18013" y="801658"/>
                  <a:pt x="18013" y="801658"/>
                </a:cubicBezTo>
                <a:lnTo>
                  <a:pt x="18013" y="801658"/>
                </a:lnTo>
                <a:lnTo>
                  <a:pt x="18013" y="801658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2648" y="4485679"/>
            <a:ext cx="180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Camera/eyeball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034193" y="4191210"/>
          <a:ext cx="20120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24"/>
                <a:gridCol w="10060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Front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Green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Purple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Bottom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Cyan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3332460" y="3017475"/>
            <a:ext cx="1161858" cy="1062872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40890" y="5344794"/>
            <a:ext cx="412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Camera oriented directly at Front face, </a:t>
            </a:r>
          </a:p>
          <a:p>
            <a:pPr algn="ctr"/>
            <a:r>
              <a:rPr lang="en-US" dirty="0" smtClean="0"/>
              <a:t>seen from the Top side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332460" y="3017475"/>
            <a:ext cx="0" cy="1062872"/>
          </a:xfrm>
          <a:prstGeom prst="line">
            <a:avLst/>
          </a:prstGeom>
          <a:ln w="762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494318" y="3017475"/>
            <a:ext cx="0" cy="106287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332460" y="4080347"/>
            <a:ext cx="1161858" cy="0"/>
          </a:xfrm>
          <a:prstGeom prst="line">
            <a:avLst/>
          </a:prstGeom>
          <a:ln w="762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332460" y="3017475"/>
            <a:ext cx="1161858" cy="0"/>
          </a:xfrm>
          <a:prstGeom prst="line">
            <a:avLst/>
          </a:prstGeom>
          <a:ln w="76200" cmpd="sng">
            <a:solidFill>
              <a:srgbClr val="AC1BD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170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02" y="156541"/>
            <a:ext cx="8153400" cy="990600"/>
          </a:xfrm>
        </p:spPr>
        <p:txBody>
          <a:bodyPr/>
          <a:lstStyle/>
          <a:p>
            <a:r>
              <a:rPr lang="en-US" dirty="0" smtClean="0"/>
              <a:t>What do we render?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017751" y="3233652"/>
            <a:ext cx="837619" cy="270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17751" y="3503874"/>
            <a:ext cx="837619" cy="2522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1062785" y="3125563"/>
            <a:ext cx="486373" cy="801658"/>
          </a:xfrm>
          <a:custGeom>
            <a:avLst/>
            <a:gdLst>
              <a:gd name="connsiteX0" fmla="*/ 0 w 486373"/>
              <a:gd name="connsiteY0" fmla="*/ 0 h 801658"/>
              <a:gd name="connsiteX1" fmla="*/ 486359 w 486373"/>
              <a:gd name="connsiteY1" fmla="*/ 369303 h 801658"/>
              <a:gd name="connsiteX2" fmla="*/ 18013 w 486373"/>
              <a:gd name="connsiteY2" fmla="*/ 801658 h 801658"/>
              <a:gd name="connsiteX3" fmla="*/ 18013 w 486373"/>
              <a:gd name="connsiteY3" fmla="*/ 801658 h 801658"/>
              <a:gd name="connsiteX4" fmla="*/ 18013 w 486373"/>
              <a:gd name="connsiteY4" fmla="*/ 801658 h 80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373" h="801658">
                <a:moveTo>
                  <a:pt x="0" y="0"/>
                </a:moveTo>
                <a:cubicBezTo>
                  <a:pt x="241678" y="117846"/>
                  <a:pt x="483357" y="235693"/>
                  <a:pt x="486359" y="369303"/>
                </a:cubicBezTo>
                <a:cubicBezTo>
                  <a:pt x="489361" y="502913"/>
                  <a:pt x="18013" y="801658"/>
                  <a:pt x="18013" y="801658"/>
                </a:cubicBezTo>
                <a:lnTo>
                  <a:pt x="18013" y="801658"/>
                </a:lnTo>
                <a:lnTo>
                  <a:pt x="18013" y="801658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2648" y="4485679"/>
            <a:ext cx="180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Camera/eyeball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034193" y="4191210"/>
          <a:ext cx="20120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24"/>
                <a:gridCol w="10060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Front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Green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Purple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Bottom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Cyan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3332460" y="3017475"/>
            <a:ext cx="1161858" cy="1062872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95627" y="5246256"/>
            <a:ext cx="412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Camera oriented directly at Front face, </a:t>
            </a:r>
          </a:p>
          <a:p>
            <a:pPr algn="ctr"/>
            <a:r>
              <a:rPr lang="en-US" dirty="0" smtClean="0"/>
              <a:t>seen from the Top side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3584" y="1688928"/>
            <a:ext cx="8773475" cy="1127846"/>
          </a:xfrm>
          <a:prstGeom prst="roundRect">
            <a:avLst/>
          </a:prstGeom>
          <a:ln w="76200" cmpd="tri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Green, Red, Purple, and Cyan all “flat” to camera.  Only need to render Blue and Yellow faces (*).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332460" y="3017475"/>
            <a:ext cx="0" cy="1062872"/>
          </a:xfrm>
          <a:prstGeom prst="line">
            <a:avLst/>
          </a:prstGeom>
          <a:ln w="762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94318" y="3017475"/>
            <a:ext cx="0" cy="106287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332460" y="4080347"/>
            <a:ext cx="1161858" cy="0"/>
          </a:xfrm>
          <a:prstGeom prst="line">
            <a:avLst/>
          </a:prstGeom>
          <a:ln w="762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332460" y="3017475"/>
            <a:ext cx="1161858" cy="0"/>
          </a:xfrm>
          <a:prstGeom prst="line">
            <a:avLst/>
          </a:prstGeom>
          <a:ln w="76200" cmpd="sng">
            <a:solidFill>
              <a:srgbClr val="AC1BD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730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02" y="156541"/>
            <a:ext cx="8153400" cy="990600"/>
          </a:xfrm>
        </p:spPr>
        <p:txBody>
          <a:bodyPr/>
          <a:lstStyle/>
          <a:p>
            <a:r>
              <a:rPr lang="en-US" dirty="0" smtClean="0"/>
              <a:t>What do we render?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017751" y="3233652"/>
            <a:ext cx="837619" cy="270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17751" y="3503874"/>
            <a:ext cx="837619" cy="2522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1062785" y="3125563"/>
            <a:ext cx="486373" cy="801658"/>
          </a:xfrm>
          <a:custGeom>
            <a:avLst/>
            <a:gdLst>
              <a:gd name="connsiteX0" fmla="*/ 0 w 486373"/>
              <a:gd name="connsiteY0" fmla="*/ 0 h 801658"/>
              <a:gd name="connsiteX1" fmla="*/ 486359 w 486373"/>
              <a:gd name="connsiteY1" fmla="*/ 369303 h 801658"/>
              <a:gd name="connsiteX2" fmla="*/ 18013 w 486373"/>
              <a:gd name="connsiteY2" fmla="*/ 801658 h 801658"/>
              <a:gd name="connsiteX3" fmla="*/ 18013 w 486373"/>
              <a:gd name="connsiteY3" fmla="*/ 801658 h 801658"/>
              <a:gd name="connsiteX4" fmla="*/ 18013 w 486373"/>
              <a:gd name="connsiteY4" fmla="*/ 801658 h 80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373" h="801658">
                <a:moveTo>
                  <a:pt x="0" y="0"/>
                </a:moveTo>
                <a:cubicBezTo>
                  <a:pt x="241678" y="117846"/>
                  <a:pt x="483357" y="235693"/>
                  <a:pt x="486359" y="369303"/>
                </a:cubicBezTo>
                <a:cubicBezTo>
                  <a:pt x="489361" y="502913"/>
                  <a:pt x="18013" y="801658"/>
                  <a:pt x="18013" y="801658"/>
                </a:cubicBezTo>
                <a:lnTo>
                  <a:pt x="18013" y="801658"/>
                </a:lnTo>
                <a:lnTo>
                  <a:pt x="18013" y="801658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2648" y="4485679"/>
            <a:ext cx="180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Camera/eyeball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034193" y="4191210"/>
          <a:ext cx="20120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24"/>
                <a:gridCol w="10060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Front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Green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Purple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Bottom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Cyan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062785" y="5202461"/>
            <a:ext cx="412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Camera oriented directly at Front face, </a:t>
            </a:r>
          </a:p>
          <a:p>
            <a:pPr algn="ctr"/>
            <a:r>
              <a:rPr lang="en-US" dirty="0" smtClean="0"/>
              <a:t>seen from the Top side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260407" y="2729239"/>
            <a:ext cx="9006" cy="1197982"/>
          </a:xfrm>
          <a:prstGeom prst="line">
            <a:avLst/>
          </a:prstGeom>
          <a:ln w="5715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403539" y="2729239"/>
            <a:ext cx="9006" cy="1197982"/>
          </a:xfrm>
          <a:prstGeom prst="line">
            <a:avLst/>
          </a:prstGeom>
          <a:ln w="5715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72766" y="1481758"/>
            <a:ext cx="8773475" cy="1127846"/>
          </a:xfrm>
          <a:prstGeom prst="roundRect">
            <a:avLst/>
          </a:prstGeom>
          <a:ln w="76200" cmpd="tri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What should the picture look like?</a:t>
            </a:r>
          </a:p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What’s visible?  What’s obscured?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68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511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New field associated with each triangle: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Project 1B,1C: </a:t>
            </a:r>
          </a:p>
          <a:p>
            <a:pPr marL="366713" lvl="1" indent="0">
              <a:buNone/>
            </a:pPr>
            <a:r>
              <a:rPr lang="en-US" dirty="0" smtClean="0"/>
              <a:t>	class Triangle</a:t>
            </a:r>
          </a:p>
          <a:p>
            <a:pPr marL="366713" lvl="1" indent="0">
              <a:buNone/>
            </a:pPr>
            <a:r>
              <a:rPr lang="en-US" dirty="0" smtClean="0"/>
              <a:t>	{ </a:t>
            </a:r>
          </a:p>
          <a:p>
            <a:pPr marL="366713" lvl="1" indent="0">
              <a:buNone/>
            </a:pPr>
            <a:r>
              <a:rPr lang="en-US" dirty="0"/>
              <a:t>	 </a:t>
            </a:r>
            <a:r>
              <a:rPr lang="en-US" dirty="0" smtClean="0"/>
              <a:t>  public:</a:t>
            </a:r>
          </a:p>
          <a:p>
            <a:pPr marL="685800" lvl="2" indent="0">
              <a:buNone/>
            </a:pPr>
            <a:r>
              <a:rPr lang="en-US" dirty="0" smtClean="0"/>
              <a:t>		Double  X[3];</a:t>
            </a:r>
          </a:p>
          <a:p>
            <a:pPr marL="685800" lvl="2" indent="0">
              <a:buNone/>
            </a:pPr>
            <a:r>
              <a:rPr lang="en-US" dirty="0" smtClean="0"/>
              <a:t>		Double  Y[3];</a:t>
            </a:r>
          </a:p>
          <a:p>
            <a:pPr marL="685800" lvl="2" indent="0">
              <a:buNone/>
            </a:pPr>
            <a:r>
              <a:rPr lang="en-US" dirty="0" smtClean="0"/>
              <a:t>		…</a:t>
            </a:r>
          </a:p>
          <a:p>
            <a:pPr marL="366713" lvl="1" indent="0">
              <a:buNone/>
            </a:pPr>
            <a:r>
              <a:rPr lang="en-US" dirty="0" smtClean="0"/>
              <a:t>	};</a:t>
            </a:r>
            <a:endParaRPr lang="en-US" dirty="0"/>
          </a:p>
          <a:p>
            <a:r>
              <a:rPr lang="en-US" dirty="0" smtClean="0"/>
              <a:t>Now…</a:t>
            </a:r>
          </a:p>
          <a:p>
            <a:pPr marL="685800" lvl="2" indent="0">
              <a:buNone/>
            </a:pPr>
            <a:r>
              <a:rPr lang="en-US" dirty="0" smtClean="0"/>
              <a:t>		Double  Z[3];</a:t>
            </a:r>
          </a:p>
        </p:txBody>
      </p:sp>
    </p:spTree>
    <p:extLst>
      <p:ext uri="{BB962C8B-B14F-4D97-AF65-F5344CB8AC3E}">
        <p14:creationId xmlns:p14="http://schemas.microsoft.com/office/powerpoint/2010/main" val="1451541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02" y="156541"/>
            <a:ext cx="8153400" cy="990600"/>
          </a:xfrm>
        </p:spPr>
        <p:txBody>
          <a:bodyPr/>
          <a:lstStyle/>
          <a:p>
            <a:r>
              <a:rPr lang="en-US" dirty="0" smtClean="0"/>
              <a:t>What do we render?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017751" y="3233652"/>
            <a:ext cx="837619" cy="270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17751" y="3503874"/>
            <a:ext cx="837619" cy="2522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1062785" y="3125563"/>
            <a:ext cx="486373" cy="801658"/>
          </a:xfrm>
          <a:custGeom>
            <a:avLst/>
            <a:gdLst>
              <a:gd name="connsiteX0" fmla="*/ 0 w 486373"/>
              <a:gd name="connsiteY0" fmla="*/ 0 h 801658"/>
              <a:gd name="connsiteX1" fmla="*/ 486359 w 486373"/>
              <a:gd name="connsiteY1" fmla="*/ 369303 h 801658"/>
              <a:gd name="connsiteX2" fmla="*/ 18013 w 486373"/>
              <a:gd name="connsiteY2" fmla="*/ 801658 h 801658"/>
              <a:gd name="connsiteX3" fmla="*/ 18013 w 486373"/>
              <a:gd name="connsiteY3" fmla="*/ 801658 h 801658"/>
              <a:gd name="connsiteX4" fmla="*/ 18013 w 486373"/>
              <a:gd name="connsiteY4" fmla="*/ 801658 h 80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373" h="801658">
                <a:moveTo>
                  <a:pt x="0" y="0"/>
                </a:moveTo>
                <a:cubicBezTo>
                  <a:pt x="241678" y="117846"/>
                  <a:pt x="483357" y="235693"/>
                  <a:pt x="486359" y="369303"/>
                </a:cubicBezTo>
                <a:cubicBezTo>
                  <a:pt x="489361" y="502913"/>
                  <a:pt x="18013" y="801658"/>
                  <a:pt x="18013" y="801658"/>
                </a:cubicBezTo>
                <a:lnTo>
                  <a:pt x="18013" y="801658"/>
                </a:lnTo>
                <a:lnTo>
                  <a:pt x="18013" y="801658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2648" y="4485679"/>
            <a:ext cx="180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Camera/eyeball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034193" y="4191210"/>
          <a:ext cx="20120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24"/>
                <a:gridCol w="10060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Front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Green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Purple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Bottom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Cyan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26285" y="5306493"/>
            <a:ext cx="412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Camera oriented directly at Front face, </a:t>
            </a:r>
          </a:p>
          <a:p>
            <a:pPr algn="ctr"/>
            <a:r>
              <a:rPr lang="en-US" dirty="0" smtClean="0"/>
              <a:t>seen from the Top side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260407" y="2729239"/>
            <a:ext cx="9006" cy="1197982"/>
          </a:xfrm>
          <a:prstGeom prst="line">
            <a:avLst/>
          </a:prstGeom>
          <a:ln w="5715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403539" y="2729239"/>
            <a:ext cx="9006" cy="1197982"/>
          </a:xfrm>
          <a:prstGeom prst="line">
            <a:avLst/>
          </a:prstGeom>
          <a:ln w="5715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65983" y="2269861"/>
            <a:ext cx="58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Z=0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18121" y="2269861"/>
            <a:ext cx="66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Z=-1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19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53" y="228600"/>
            <a:ext cx="7727705" cy="990600"/>
          </a:xfrm>
        </p:spPr>
        <p:txBody>
          <a:bodyPr/>
          <a:lstStyle/>
          <a:p>
            <a:r>
              <a:rPr lang="en-US" dirty="0" smtClean="0"/>
              <a:t>Using depth when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Use Z values to guide which geometry is displayed and which is obscured.</a:t>
            </a:r>
          </a:p>
          <a:p>
            <a:endParaRPr lang="en-US" dirty="0"/>
          </a:p>
          <a:p>
            <a:r>
              <a:rPr lang="en-US" dirty="0" smtClean="0"/>
              <a:t>Example….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5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415" y="129519"/>
            <a:ext cx="726817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Consider 4 triangles with constant Z values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7153" y="1729418"/>
            <a:ext cx="3953919" cy="2386958"/>
          </a:xfrm>
          <a:prstGeom prst="rect">
            <a:avLst/>
          </a:prstGeom>
          <a:noFill/>
          <a:ln w="57150" cmpd="sng">
            <a:solidFill>
              <a:srgbClr val="1919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>
            <a:off x="1792323" y="2197803"/>
            <a:ext cx="1089804" cy="1215997"/>
          </a:xfrm>
          <a:prstGeom prst="triangl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92323" y="3467815"/>
            <a:ext cx="98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Z=-0.35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55724" y="1729418"/>
            <a:ext cx="3953919" cy="2386958"/>
          </a:xfrm>
          <a:prstGeom prst="rect">
            <a:avLst/>
          </a:prstGeom>
          <a:noFill/>
          <a:ln w="57150" cmpd="sng">
            <a:solidFill>
              <a:srgbClr val="1919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5575115" y="2197803"/>
            <a:ext cx="1755583" cy="1495226"/>
          </a:xfrm>
          <a:prstGeom prst="triangle">
            <a:avLst>
              <a:gd name="adj" fmla="val 49487"/>
            </a:avLst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33741" y="3693029"/>
            <a:ext cx="85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Z=-0.5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07153" y="4259043"/>
            <a:ext cx="3953919" cy="2386958"/>
          </a:xfrm>
          <a:prstGeom prst="rect">
            <a:avLst/>
          </a:prstGeom>
          <a:noFill/>
          <a:ln w="57150" cmpd="sng">
            <a:solidFill>
              <a:srgbClr val="1919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774572" y="4727428"/>
            <a:ext cx="1936429" cy="1215997"/>
          </a:xfrm>
          <a:prstGeom prst="triangle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92323" y="5997440"/>
            <a:ext cx="98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Z=-0.65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55724" y="4259043"/>
            <a:ext cx="3953919" cy="2386958"/>
          </a:xfrm>
          <a:prstGeom prst="rect">
            <a:avLst/>
          </a:prstGeom>
          <a:noFill/>
          <a:ln w="57150" cmpd="sng">
            <a:solidFill>
              <a:srgbClr val="1919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5575115" y="4359576"/>
            <a:ext cx="2458816" cy="1863078"/>
          </a:xfrm>
          <a:prstGeom prst="triangle">
            <a:avLst>
              <a:gd name="adj" fmla="val 49487"/>
            </a:avLst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033741" y="6222654"/>
            <a:ext cx="85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Z=-0.8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415" y="129519"/>
            <a:ext cx="726817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Consider 4 triangles with constant Z values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115" y="1641725"/>
            <a:ext cx="5079744" cy="3178186"/>
            <a:chOff x="207153" y="1729418"/>
            <a:chExt cx="8073247" cy="4916583"/>
          </a:xfrm>
        </p:grpSpPr>
        <p:sp>
          <p:nvSpPr>
            <p:cNvPr id="4" name="Rectangle 3"/>
            <p:cNvSpPr/>
            <p:nvPr/>
          </p:nvSpPr>
          <p:spPr>
            <a:xfrm>
              <a:off x="207153" y="1729418"/>
              <a:ext cx="3953919" cy="2386958"/>
            </a:xfrm>
            <a:prstGeom prst="rect">
              <a:avLst/>
            </a:prstGeom>
            <a:noFill/>
            <a:ln w="57150" cmpd="sng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/>
          </p:nvSpPr>
          <p:spPr>
            <a:xfrm>
              <a:off x="1792323" y="2197803"/>
              <a:ext cx="1089804" cy="1215997"/>
            </a:xfrm>
            <a:prstGeom prst="triangl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95562" y="2755915"/>
              <a:ext cx="98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Z=-0.35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326483" y="1729418"/>
              <a:ext cx="3953917" cy="2386957"/>
            </a:xfrm>
            <a:prstGeom prst="rect">
              <a:avLst/>
            </a:prstGeom>
            <a:noFill/>
            <a:ln w="57150" cmpd="sng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/>
          </p:nvSpPr>
          <p:spPr>
            <a:xfrm>
              <a:off x="5245872" y="2197803"/>
              <a:ext cx="1755583" cy="1495227"/>
            </a:xfrm>
            <a:prstGeom prst="triangle">
              <a:avLst>
                <a:gd name="adj" fmla="val 49487"/>
              </a:avLst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5782" y="2940581"/>
              <a:ext cx="858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Z=-0.5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7153" y="4259043"/>
              <a:ext cx="3953919" cy="2386958"/>
            </a:xfrm>
            <a:prstGeom prst="rect">
              <a:avLst/>
            </a:prstGeom>
            <a:noFill/>
            <a:ln w="57150" cmpd="sng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774572" y="4727428"/>
              <a:ext cx="1936429" cy="1215997"/>
            </a:xfrm>
            <a:prstGeom prst="triangle">
              <a:avLst/>
            </a:prstGeom>
            <a:solidFill>
              <a:srgbClr val="00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16370" y="5366562"/>
              <a:ext cx="98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Z=-0.65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326483" y="4259044"/>
              <a:ext cx="3953917" cy="2386957"/>
            </a:xfrm>
            <a:prstGeom prst="rect">
              <a:avLst/>
            </a:prstGeom>
            <a:noFill/>
            <a:ln w="57150" cmpd="sng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>
              <a:off x="5245872" y="4359576"/>
              <a:ext cx="2458814" cy="1863078"/>
            </a:xfrm>
            <a:prstGeom prst="triangle">
              <a:avLst>
                <a:gd name="adj" fmla="val 49487"/>
              </a:avLst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04896" y="5358731"/>
              <a:ext cx="858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Z=-0.8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512069" y="4546251"/>
            <a:ext cx="3396509" cy="2198760"/>
            <a:chOff x="6420746" y="3276929"/>
            <a:chExt cx="2487832" cy="1542981"/>
          </a:xfrm>
        </p:grpSpPr>
        <p:sp>
          <p:nvSpPr>
            <p:cNvPr id="17" name="Isosceles Triangle 16"/>
            <p:cNvSpPr/>
            <p:nvPr/>
          </p:nvSpPr>
          <p:spPr>
            <a:xfrm>
              <a:off x="7060558" y="3351346"/>
              <a:ext cx="1547103" cy="1204334"/>
            </a:xfrm>
            <a:prstGeom prst="triangle">
              <a:avLst>
                <a:gd name="adj" fmla="val 49487"/>
              </a:avLst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420746" y="3276929"/>
              <a:ext cx="2487832" cy="1542981"/>
            </a:xfrm>
            <a:prstGeom prst="rect">
              <a:avLst/>
            </a:prstGeom>
            <a:noFill/>
            <a:ln w="57150" cmpd="sng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>
              <a:off x="6796065" y="3590090"/>
              <a:ext cx="1218415" cy="786047"/>
            </a:xfrm>
            <a:prstGeom prst="triangle">
              <a:avLst/>
            </a:prstGeom>
            <a:solidFill>
              <a:srgbClr val="00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7014530" y="3496929"/>
              <a:ext cx="1104625" cy="966547"/>
            </a:xfrm>
            <a:prstGeom prst="triangle">
              <a:avLst>
                <a:gd name="adj" fmla="val 49487"/>
              </a:avLst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7433443" y="3534775"/>
              <a:ext cx="685712" cy="786047"/>
            </a:xfrm>
            <a:prstGeom prst="triangl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Bent Arrow 22"/>
          <p:cNvSpPr/>
          <p:nvPr/>
        </p:nvSpPr>
        <p:spPr>
          <a:xfrm rot="5400000">
            <a:off x="5529971" y="2875530"/>
            <a:ext cx="1711199" cy="990813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38227" y="1481758"/>
            <a:ext cx="5345019" cy="1127846"/>
          </a:xfrm>
          <a:prstGeom prst="roundRect">
            <a:avLst/>
          </a:prstGeom>
          <a:ln w="76200" cmpd="tri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How do we make this picture?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4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Sort triangles “back to front” (based on Z)</a:t>
            </a:r>
          </a:p>
          <a:p>
            <a:r>
              <a:rPr lang="en-US" dirty="0" smtClean="0"/>
              <a:t>Render triangles in back to front order</a:t>
            </a:r>
          </a:p>
          <a:p>
            <a:pPr lvl="1"/>
            <a:r>
              <a:rPr lang="en-US" dirty="0" smtClean="0"/>
              <a:t>Overwrite existing pixels</a:t>
            </a:r>
            <a:endParaRPr lang="en-US" dirty="0"/>
          </a:p>
        </p:txBody>
      </p:sp>
      <p:sp>
        <p:nvSpPr>
          <p:cNvPr id="5" name="Isosceles Triangle 4"/>
          <p:cNvSpPr/>
          <p:nvPr/>
        </p:nvSpPr>
        <p:spPr>
          <a:xfrm>
            <a:off x="3243825" y="3357529"/>
            <a:ext cx="3574027" cy="2733670"/>
          </a:xfrm>
          <a:prstGeom prst="triangle">
            <a:avLst>
              <a:gd name="adj" fmla="val 49487"/>
            </a:avLst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65769" y="3188613"/>
            <a:ext cx="5747244" cy="3502351"/>
          </a:xfrm>
          <a:prstGeom prst="rect">
            <a:avLst/>
          </a:prstGeom>
          <a:noFill/>
          <a:ln w="57150" cmpd="sng">
            <a:solidFill>
              <a:srgbClr val="1919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2632809" y="3899445"/>
            <a:ext cx="2814711" cy="1784217"/>
          </a:xfrm>
          <a:prstGeom prst="triangle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3137494" y="3687982"/>
            <a:ext cx="2551840" cy="2193926"/>
          </a:xfrm>
          <a:prstGeom prst="triangle">
            <a:avLst>
              <a:gd name="adj" fmla="val 49487"/>
            </a:avLst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105242" y="3773887"/>
            <a:ext cx="1584092" cy="1784217"/>
          </a:xfrm>
          <a:prstGeom prst="triangl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87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Sort triangles “front to back” (based on Z)</a:t>
            </a:r>
          </a:p>
          <a:p>
            <a:r>
              <a:rPr lang="en-US" dirty="0" smtClean="0"/>
              <a:t>Render triangles in front to back order</a:t>
            </a:r>
          </a:p>
          <a:p>
            <a:pPr lvl="1"/>
            <a:r>
              <a:rPr lang="en-US" dirty="0" smtClean="0"/>
              <a:t>Do not overwrite existing pixels.</a:t>
            </a:r>
            <a:endParaRPr lang="en-US" dirty="0"/>
          </a:p>
        </p:txBody>
      </p:sp>
      <p:sp>
        <p:nvSpPr>
          <p:cNvPr id="5" name="Isosceles Triangle 4"/>
          <p:cNvSpPr/>
          <p:nvPr/>
        </p:nvSpPr>
        <p:spPr>
          <a:xfrm>
            <a:off x="3243825" y="3357529"/>
            <a:ext cx="3574027" cy="2733670"/>
          </a:xfrm>
          <a:prstGeom prst="triangle">
            <a:avLst>
              <a:gd name="adj" fmla="val 49487"/>
            </a:avLst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65769" y="3188613"/>
            <a:ext cx="5747244" cy="3502351"/>
          </a:xfrm>
          <a:prstGeom prst="rect">
            <a:avLst/>
          </a:prstGeom>
          <a:noFill/>
          <a:ln w="57150" cmpd="sng">
            <a:solidFill>
              <a:srgbClr val="1919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2632809" y="3899445"/>
            <a:ext cx="2814711" cy="1784217"/>
          </a:xfrm>
          <a:prstGeom prst="triangle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3137494" y="3687982"/>
            <a:ext cx="2551840" cy="2193926"/>
          </a:xfrm>
          <a:prstGeom prst="triangle">
            <a:avLst>
              <a:gd name="adj" fmla="val 49487"/>
            </a:avLst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105242" y="3773887"/>
            <a:ext cx="1584092" cy="1784217"/>
          </a:xfrm>
          <a:prstGeom prst="triangl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52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3-06-14 at 10.02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8710"/>
            <a:ext cx="9144000" cy="3988165"/>
          </a:xfrm>
          <a:prstGeom prst="rect">
            <a:avLst/>
          </a:prstGeom>
        </p:spPr>
      </p:pic>
      <p:pic>
        <p:nvPicPr>
          <p:cNvPr id="7" name="Picture 6" descr="Screen Shot 2013-06-14 at 10.02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6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88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there is a problem…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7153" y="1729418"/>
            <a:ext cx="3953919" cy="2386958"/>
          </a:xfrm>
          <a:prstGeom prst="rect">
            <a:avLst/>
          </a:prstGeom>
          <a:noFill/>
          <a:ln w="57150" cmpd="sng">
            <a:solidFill>
              <a:srgbClr val="1919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>
            <a:off x="1792323" y="2197803"/>
            <a:ext cx="1089804" cy="1215997"/>
          </a:xfrm>
          <a:prstGeom prst="triangl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8063" y="3296675"/>
            <a:ext cx="140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(-1, -1, -0.3)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65663" y="1729418"/>
            <a:ext cx="3953919" cy="2386958"/>
          </a:xfrm>
          <a:prstGeom prst="rect">
            <a:avLst/>
          </a:prstGeom>
          <a:noFill/>
          <a:ln w="57150" cmpd="sng">
            <a:solidFill>
              <a:srgbClr val="1919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5710220" y="2089719"/>
            <a:ext cx="1755583" cy="1495226"/>
          </a:xfrm>
          <a:prstGeom prst="triangle">
            <a:avLst>
              <a:gd name="adj" fmla="val 49487"/>
            </a:avLst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80372" y="3566935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(2, -1.5, -0.3)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01067" y="3296675"/>
            <a:ext cx="132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 -1, -0.5)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01543" y="1827716"/>
            <a:ext cx="124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(0, 1, -0.4)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62170" y="3566935"/>
            <a:ext cx="1595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(-2, -1.5, -0.5)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70106" y="1691913"/>
            <a:ext cx="144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(0, 1.5, -0.4)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368843" y="4268776"/>
            <a:ext cx="3953919" cy="2386958"/>
            <a:chOff x="2368843" y="4268776"/>
            <a:chExt cx="3953919" cy="2386958"/>
          </a:xfrm>
        </p:grpSpPr>
        <p:sp>
          <p:nvSpPr>
            <p:cNvPr id="14" name="Rectangle 13"/>
            <p:cNvSpPr/>
            <p:nvPr/>
          </p:nvSpPr>
          <p:spPr>
            <a:xfrm>
              <a:off x="2368843" y="4268776"/>
              <a:ext cx="3953919" cy="2386958"/>
            </a:xfrm>
            <a:prstGeom prst="rect">
              <a:avLst/>
            </a:prstGeom>
            <a:noFill/>
            <a:ln w="57150" cmpd="sng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3511880" y="4647087"/>
              <a:ext cx="1755583" cy="1495226"/>
            </a:xfrm>
            <a:prstGeom prst="triangle">
              <a:avLst>
                <a:gd name="adj" fmla="val 49487"/>
              </a:avLst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flipH="1">
              <a:off x="3827826" y="4800213"/>
              <a:ext cx="531392" cy="1215997"/>
            </a:xfrm>
            <a:prstGeom prst="rtTriangl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1749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Z-Buffer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preceding 10 slides were designed to get you comfortable with the notion of depth/Z.</a:t>
            </a:r>
          </a:p>
          <a:p>
            <a:r>
              <a:rPr lang="en-US" dirty="0" smtClean="0"/>
              <a:t>The Z-Buffer algorithm is the way to deal with overlapping triangles when doing </a:t>
            </a:r>
            <a:r>
              <a:rPr lang="en-US" dirty="0" err="1" smtClean="0"/>
              <a:t>rasterization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It is the technique that GPUs use.</a:t>
            </a:r>
          </a:p>
          <a:p>
            <a:r>
              <a:rPr lang="en-US" dirty="0" smtClean="0"/>
              <a:t>It works with opaque triangles, but not transparent geometry, which requires special handling</a:t>
            </a:r>
          </a:p>
          <a:p>
            <a:pPr lvl="1"/>
            <a:r>
              <a:rPr lang="en-US" dirty="0" smtClean="0"/>
              <a:t>Transparent geometry discussed week 7.</a:t>
            </a:r>
          </a:p>
          <a:p>
            <a:pPr lvl="1"/>
            <a:r>
              <a:rPr lang="en-US" dirty="0" smtClean="0"/>
              <a:t>Uses the front-to-back or back-to-front </a:t>
            </a:r>
            <a:r>
              <a:rPr lang="en-US" dirty="0" err="1" smtClean="0"/>
              <a:t>sortings</a:t>
            </a:r>
            <a:r>
              <a:rPr lang="en-US" dirty="0" smtClean="0"/>
              <a:t> just discussed.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19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06" y="228600"/>
            <a:ext cx="751154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Z-Buffer Algorithm:</a:t>
            </a:r>
            <a:br>
              <a:rPr lang="en-US" dirty="0" smtClean="0"/>
            </a:br>
            <a:r>
              <a:rPr lang="en-US" dirty="0" smtClean="0"/>
              <a:t> 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Existing: for every pixel, we store 3 bytes:</a:t>
            </a:r>
          </a:p>
          <a:p>
            <a:pPr lvl="1"/>
            <a:r>
              <a:rPr lang="en-US" dirty="0" smtClean="0"/>
              <a:t>Red channel, green channel, blue channel</a:t>
            </a:r>
          </a:p>
          <a:p>
            <a:r>
              <a:rPr lang="en-US" dirty="0" smtClean="0"/>
              <a:t>New: for every pixel, we store a floating point value:</a:t>
            </a:r>
          </a:p>
          <a:p>
            <a:pPr lvl="1"/>
            <a:r>
              <a:rPr lang="en-US" dirty="0" smtClean="0"/>
              <a:t>Depth buffer (also called “Z value”)</a:t>
            </a:r>
          </a:p>
          <a:p>
            <a:pPr lvl="1"/>
            <a:endParaRPr lang="en-US" dirty="0"/>
          </a:p>
          <a:p>
            <a:r>
              <a:rPr lang="en-US" dirty="0" smtClean="0"/>
              <a:t>Now 7 bytes per pixel (*)</a:t>
            </a:r>
          </a:p>
          <a:p>
            <a:pPr lvl="1"/>
            <a:r>
              <a:rPr lang="en-US" dirty="0" smtClean="0"/>
              <a:t>(*): 8 with RGBA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0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362" y="147534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Z-Buffer Algorithm:</a:t>
            </a:r>
            <a:br>
              <a:rPr lang="en-US" dirty="0" smtClean="0"/>
            </a:br>
            <a:r>
              <a:rPr lang="en-US" dirty="0" smtClean="0"/>
              <a:t>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Existing:</a:t>
            </a:r>
          </a:p>
          <a:p>
            <a:pPr lvl="1"/>
            <a:r>
              <a:rPr lang="en-US" dirty="0" smtClean="0"/>
              <a:t>For each pixel, set R/G/B to 0.</a:t>
            </a:r>
          </a:p>
          <a:p>
            <a:r>
              <a:rPr lang="en-US" dirty="0" smtClean="0"/>
              <a:t>New:</a:t>
            </a:r>
          </a:p>
          <a:p>
            <a:pPr lvl="1"/>
            <a:r>
              <a:rPr lang="en-US" dirty="0" smtClean="0"/>
              <a:t>For each pixel, set depth value to -1.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Valid depth values go from -1 (back) to 0 (front)</a:t>
            </a:r>
          </a:p>
          <a:p>
            <a:pPr lvl="1"/>
            <a:r>
              <a:rPr lang="en-US" dirty="0" smtClean="0"/>
              <a:t>This is partly convention and partly because it “makes the math easy” when doing transformations.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9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3008"/>
            <a:ext cx="8153400" cy="990600"/>
          </a:xfrm>
        </p:spPr>
        <p:txBody>
          <a:bodyPr/>
          <a:lstStyle/>
          <a:p>
            <a:r>
              <a:rPr lang="en-US" dirty="0" err="1" smtClean="0"/>
              <a:t>Scanline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Determine rows of pixels triangles can possibly intersect</a:t>
            </a:r>
          </a:p>
          <a:p>
            <a:pPr lvl="1"/>
            <a:r>
              <a:rPr lang="en-US" dirty="0" smtClean="0"/>
              <a:t>Call them </a:t>
            </a:r>
            <a:r>
              <a:rPr lang="en-US" dirty="0" err="1" smtClean="0"/>
              <a:t>rowMin</a:t>
            </a:r>
            <a:r>
              <a:rPr lang="en-US" dirty="0" smtClean="0"/>
              <a:t> to </a:t>
            </a:r>
            <a:r>
              <a:rPr lang="en-US" dirty="0" err="1" smtClean="0"/>
              <a:t>rowMax</a:t>
            </a:r>
            <a:endParaRPr lang="en-US" dirty="0" smtClean="0"/>
          </a:p>
          <a:p>
            <a:pPr lvl="2"/>
            <a:r>
              <a:rPr lang="en-US" dirty="0" err="1" smtClean="0"/>
              <a:t>rowMin</a:t>
            </a:r>
            <a:r>
              <a:rPr lang="en-US" dirty="0" smtClean="0"/>
              <a:t>: ceiling of smallest Y value</a:t>
            </a:r>
          </a:p>
          <a:p>
            <a:pPr lvl="2"/>
            <a:r>
              <a:rPr lang="en-US" dirty="0" err="1" smtClean="0"/>
              <a:t>rowMax</a:t>
            </a:r>
            <a:r>
              <a:rPr lang="en-US" dirty="0" smtClean="0"/>
              <a:t>: floor of biggest Y value</a:t>
            </a:r>
          </a:p>
          <a:p>
            <a:r>
              <a:rPr lang="en-US" dirty="0" smtClean="0"/>
              <a:t>For r in [</a:t>
            </a:r>
            <a:r>
              <a:rPr lang="en-US" dirty="0" err="1" smtClean="0"/>
              <a:t>rowMin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rowMax</a:t>
            </a:r>
            <a:r>
              <a:rPr lang="en-US" dirty="0" smtClean="0">
                <a:sym typeface="Wingdings"/>
              </a:rPr>
              <a:t>] ; do</a:t>
            </a:r>
          </a:p>
          <a:p>
            <a:pPr lvl="1"/>
            <a:r>
              <a:rPr lang="en-US" dirty="0" smtClean="0"/>
              <a:t>Find end points of r intersected with triangle</a:t>
            </a:r>
          </a:p>
          <a:p>
            <a:pPr lvl="2"/>
            <a:r>
              <a:rPr lang="en-US" dirty="0" smtClean="0"/>
              <a:t>Call them </a:t>
            </a:r>
            <a:r>
              <a:rPr lang="en-US" dirty="0" err="1" smtClean="0"/>
              <a:t>leftEnd</a:t>
            </a:r>
            <a:r>
              <a:rPr lang="en-US" dirty="0" smtClean="0"/>
              <a:t> and </a:t>
            </a:r>
            <a:r>
              <a:rPr lang="en-US" dirty="0" err="1" smtClean="0"/>
              <a:t>rightEnd</a:t>
            </a:r>
            <a:endParaRPr lang="en-US" dirty="0" smtClean="0"/>
          </a:p>
          <a:p>
            <a:pPr lvl="1"/>
            <a:r>
              <a:rPr lang="en-US" dirty="0" smtClean="0"/>
              <a:t>For c in [ceiling(</a:t>
            </a:r>
            <a:r>
              <a:rPr lang="en-US" dirty="0" err="1" smtClean="0"/>
              <a:t>leftEnd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floor(</a:t>
            </a:r>
            <a:r>
              <a:rPr lang="en-US" dirty="0" err="1" smtClean="0">
                <a:sym typeface="Wingdings"/>
              </a:rPr>
              <a:t>rightEnd</a:t>
            </a:r>
            <a:r>
              <a:rPr lang="en-US" dirty="0" smtClean="0">
                <a:sym typeface="Wingdings"/>
              </a:rPr>
              <a:t>) ] ; do</a:t>
            </a:r>
          </a:p>
          <a:p>
            <a:pPr lvl="2"/>
            <a:r>
              <a:rPr lang="en-US" dirty="0" err="1" smtClean="0">
                <a:sym typeface="Wingdings"/>
              </a:rPr>
              <a:t>ImageColor</a:t>
            </a:r>
            <a:r>
              <a:rPr lang="en-US" dirty="0" smtClean="0">
                <a:sym typeface="Wingdings"/>
              </a:rPr>
              <a:t>(r, c)  triangle color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55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68170" cy="990600"/>
          </a:xfrm>
        </p:spPr>
        <p:txBody>
          <a:bodyPr/>
          <a:lstStyle/>
          <a:p>
            <a:r>
              <a:rPr lang="en-US" dirty="0" err="1" smtClean="0"/>
              <a:t>Scanline</a:t>
            </a:r>
            <a:r>
              <a:rPr lang="en-US" dirty="0" smtClean="0"/>
              <a:t> algorithm w/ Z-Buffer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46" y="1366008"/>
            <a:ext cx="8718436" cy="44958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Determine rows of pixels triangles can possibly intersect</a:t>
            </a:r>
          </a:p>
          <a:p>
            <a:pPr lvl="1"/>
            <a:r>
              <a:rPr lang="en-US" sz="2400" dirty="0" smtClean="0"/>
              <a:t>Call them </a:t>
            </a:r>
            <a:r>
              <a:rPr lang="en-US" sz="2400" dirty="0" err="1" smtClean="0"/>
              <a:t>rowMin</a:t>
            </a:r>
            <a:r>
              <a:rPr lang="en-US" sz="2400" dirty="0" smtClean="0"/>
              <a:t> to </a:t>
            </a:r>
            <a:r>
              <a:rPr lang="en-US" sz="2400" dirty="0" err="1" smtClean="0"/>
              <a:t>rowMax</a:t>
            </a:r>
            <a:endParaRPr lang="en-US" sz="2400" dirty="0" smtClean="0"/>
          </a:p>
          <a:p>
            <a:pPr lvl="2"/>
            <a:r>
              <a:rPr lang="en-US" sz="2000" dirty="0" err="1" smtClean="0"/>
              <a:t>rowMin</a:t>
            </a:r>
            <a:r>
              <a:rPr lang="en-US" sz="2000" dirty="0" smtClean="0"/>
              <a:t>: ceiling of smallest Y value</a:t>
            </a:r>
          </a:p>
          <a:p>
            <a:pPr lvl="2"/>
            <a:r>
              <a:rPr lang="en-US" sz="2000" dirty="0" err="1" smtClean="0"/>
              <a:t>rowMax</a:t>
            </a:r>
            <a:r>
              <a:rPr lang="en-US" sz="2000" dirty="0" smtClean="0"/>
              <a:t>: floor of biggest Y value</a:t>
            </a:r>
          </a:p>
          <a:p>
            <a:r>
              <a:rPr lang="en-US" sz="2800" dirty="0" smtClean="0"/>
              <a:t>For r in [</a:t>
            </a:r>
            <a:r>
              <a:rPr lang="en-US" sz="2800" dirty="0" err="1" smtClean="0"/>
              <a:t>rowMin</a:t>
            </a:r>
            <a:r>
              <a:rPr lang="en-US" sz="2800" dirty="0" smtClean="0"/>
              <a:t> </a:t>
            </a:r>
            <a:r>
              <a:rPr lang="en-US" sz="2800" dirty="0" smtClean="0">
                <a:sym typeface="Wingdings"/>
              </a:rPr>
              <a:t> </a:t>
            </a:r>
            <a:r>
              <a:rPr lang="en-US" sz="2800" dirty="0" err="1" smtClean="0">
                <a:sym typeface="Wingdings"/>
              </a:rPr>
              <a:t>rowMax</a:t>
            </a:r>
            <a:r>
              <a:rPr lang="en-US" sz="2800" dirty="0" smtClean="0">
                <a:sym typeface="Wingdings"/>
              </a:rPr>
              <a:t>] ; do</a:t>
            </a:r>
          </a:p>
          <a:p>
            <a:pPr lvl="1"/>
            <a:r>
              <a:rPr lang="en-US" sz="2400" dirty="0" smtClean="0"/>
              <a:t>Find end points of r intersected with triangle</a:t>
            </a:r>
          </a:p>
          <a:p>
            <a:pPr lvl="2"/>
            <a:r>
              <a:rPr lang="en-US" sz="2000" dirty="0" smtClean="0"/>
              <a:t>Call them </a:t>
            </a:r>
            <a:r>
              <a:rPr lang="en-US" sz="2000" dirty="0" err="1" smtClean="0"/>
              <a:t>leftEnd</a:t>
            </a:r>
            <a:r>
              <a:rPr lang="en-US" sz="2000" dirty="0" smtClean="0"/>
              <a:t> and </a:t>
            </a:r>
            <a:r>
              <a:rPr lang="en-US" sz="2000" dirty="0" err="1" smtClean="0"/>
              <a:t>rightEnd</a:t>
            </a:r>
            <a:endParaRPr lang="en-US" sz="2000" dirty="0" smtClean="0"/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Interpolate z(</a:t>
            </a:r>
            <a:r>
              <a:rPr lang="en-US" sz="2400" dirty="0" err="1" smtClean="0">
                <a:solidFill>
                  <a:srgbClr val="FF0000"/>
                </a:solidFill>
              </a:rPr>
              <a:t>leftEnd</a:t>
            </a:r>
            <a:r>
              <a:rPr lang="en-US" sz="2400" dirty="0" smtClean="0">
                <a:solidFill>
                  <a:srgbClr val="FF0000"/>
                </a:solidFill>
              </a:rPr>
              <a:t>) and z(</a:t>
            </a:r>
            <a:r>
              <a:rPr lang="en-US" sz="2400" dirty="0" err="1" smtClean="0">
                <a:solidFill>
                  <a:srgbClr val="FF0000"/>
                </a:solidFill>
              </a:rPr>
              <a:t>rightEnd</a:t>
            </a:r>
            <a:r>
              <a:rPr lang="en-US" sz="2400" dirty="0" smtClean="0">
                <a:solidFill>
                  <a:srgbClr val="FF0000"/>
                </a:solidFill>
              </a:rPr>
              <a:t>) from triangle vertices</a:t>
            </a:r>
          </a:p>
          <a:p>
            <a:pPr lvl="1"/>
            <a:r>
              <a:rPr lang="en-US" sz="2400" dirty="0" smtClean="0"/>
              <a:t>For c in [ceiling(</a:t>
            </a:r>
            <a:r>
              <a:rPr lang="en-US" sz="2400" dirty="0" err="1" smtClean="0"/>
              <a:t>leftEnd</a:t>
            </a:r>
            <a:r>
              <a:rPr lang="en-US" sz="2400" dirty="0" smtClean="0"/>
              <a:t>) </a:t>
            </a:r>
            <a:r>
              <a:rPr lang="en-US" sz="2400" dirty="0" smtClean="0">
                <a:sym typeface="Wingdings"/>
              </a:rPr>
              <a:t> floor(</a:t>
            </a:r>
            <a:r>
              <a:rPr lang="en-US" sz="2400" dirty="0" err="1" smtClean="0">
                <a:sym typeface="Wingdings"/>
              </a:rPr>
              <a:t>rightEnd</a:t>
            </a:r>
            <a:r>
              <a:rPr lang="en-US" sz="2400" dirty="0" smtClean="0">
                <a:sym typeface="Wingdings"/>
              </a:rPr>
              <a:t>) ] ; do</a:t>
            </a:r>
          </a:p>
          <a:p>
            <a:pPr lvl="2"/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Interpolate z(</a:t>
            </a:r>
            <a:r>
              <a:rPr lang="en-US" sz="2000" dirty="0" err="1" smtClean="0">
                <a:solidFill>
                  <a:srgbClr val="FF0000"/>
                </a:solidFill>
                <a:sym typeface="Wingdings"/>
              </a:rPr>
              <a:t>r,c</a:t>
            </a:r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) from z(</a:t>
            </a:r>
            <a:r>
              <a:rPr lang="en-US" sz="2000" dirty="0" err="1" smtClean="0">
                <a:solidFill>
                  <a:srgbClr val="FF0000"/>
                </a:solidFill>
                <a:sym typeface="Wingdings"/>
              </a:rPr>
              <a:t>leftEnd</a:t>
            </a:r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) and z(</a:t>
            </a:r>
            <a:r>
              <a:rPr lang="en-US" sz="2000" dirty="0" err="1" smtClean="0">
                <a:solidFill>
                  <a:srgbClr val="FF0000"/>
                </a:solidFill>
                <a:sym typeface="Wingdings"/>
              </a:rPr>
              <a:t>rightEnd</a:t>
            </a:r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)</a:t>
            </a:r>
          </a:p>
          <a:p>
            <a:pPr lvl="2"/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If (z(</a:t>
            </a:r>
            <a:r>
              <a:rPr lang="en-US" sz="2000" dirty="0" err="1" smtClean="0">
                <a:solidFill>
                  <a:srgbClr val="FF0000"/>
                </a:solidFill>
                <a:sym typeface="Wingdings"/>
              </a:rPr>
              <a:t>r,c</a:t>
            </a:r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) &gt; </a:t>
            </a:r>
            <a:r>
              <a:rPr lang="en-US" sz="2000" dirty="0" err="1" smtClean="0">
                <a:solidFill>
                  <a:srgbClr val="FF0000"/>
                </a:solidFill>
                <a:sym typeface="Wingdings"/>
              </a:rPr>
              <a:t>depthBuffer</a:t>
            </a:r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(</a:t>
            </a:r>
            <a:r>
              <a:rPr lang="en-US" sz="2000" dirty="0" err="1" smtClean="0">
                <a:solidFill>
                  <a:srgbClr val="FF0000"/>
                </a:solidFill>
                <a:sym typeface="Wingdings"/>
              </a:rPr>
              <a:t>r,c</a:t>
            </a:r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))</a:t>
            </a:r>
          </a:p>
          <a:p>
            <a:pPr lvl="3"/>
            <a:r>
              <a:rPr lang="en-US" sz="1700" dirty="0" err="1" smtClean="0">
                <a:sym typeface="Wingdings"/>
              </a:rPr>
              <a:t>ImageColor</a:t>
            </a:r>
            <a:r>
              <a:rPr lang="en-US" sz="1700" dirty="0" smtClean="0">
                <a:sym typeface="Wingdings"/>
              </a:rPr>
              <a:t>(r, c)  triangle color</a:t>
            </a:r>
          </a:p>
          <a:p>
            <a:pPr lvl="3"/>
            <a:r>
              <a:rPr lang="en-US" sz="1700" dirty="0" err="1" smtClean="0">
                <a:solidFill>
                  <a:srgbClr val="FF0000"/>
                </a:solidFill>
                <a:sym typeface="Wingdings"/>
              </a:rPr>
              <a:t>depthBuffer</a:t>
            </a:r>
            <a:r>
              <a:rPr lang="en-US" sz="1700" dirty="0" smtClean="0">
                <a:solidFill>
                  <a:srgbClr val="FF0000"/>
                </a:solidFill>
                <a:sym typeface="Wingdings"/>
              </a:rPr>
              <a:t>(</a:t>
            </a:r>
            <a:r>
              <a:rPr lang="en-US" sz="1700" dirty="0" err="1" smtClean="0">
                <a:solidFill>
                  <a:srgbClr val="FF0000"/>
                </a:solidFill>
                <a:sym typeface="Wingdings"/>
              </a:rPr>
              <a:t>r,c</a:t>
            </a:r>
            <a:r>
              <a:rPr lang="en-US" sz="1700" dirty="0" smtClean="0">
                <a:solidFill>
                  <a:srgbClr val="FF0000"/>
                </a:solidFill>
                <a:sym typeface="Wingdings"/>
              </a:rPr>
              <a:t>) = z(</a:t>
            </a:r>
            <a:r>
              <a:rPr lang="en-US" sz="1700" dirty="0" err="1" smtClean="0">
                <a:solidFill>
                  <a:srgbClr val="FF0000"/>
                </a:solidFill>
                <a:sym typeface="Wingdings"/>
              </a:rPr>
              <a:t>r,c</a:t>
            </a:r>
            <a:r>
              <a:rPr lang="en-US" sz="1700" dirty="0" smtClean="0">
                <a:solidFill>
                  <a:srgbClr val="FF0000"/>
                </a:solidFill>
                <a:sym typeface="Wingdings"/>
              </a:rPr>
              <a:t>)</a:t>
            </a:r>
            <a:endParaRPr lang="en-US" sz="17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05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7533"/>
            <a:ext cx="7223136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Z-Buffer Algorithm: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57134" y="1807786"/>
          <a:ext cx="6096000" cy="445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ight Triangle 4"/>
          <p:cNvSpPr/>
          <p:nvPr/>
        </p:nvSpPr>
        <p:spPr>
          <a:xfrm>
            <a:off x="2577146" y="2354759"/>
            <a:ext cx="4292152" cy="3004638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7487" y="6257866"/>
            <a:ext cx="6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(0,0)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57540" y="6257866"/>
            <a:ext cx="78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(12,0)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53134" y="1623120"/>
            <a:ext cx="91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(12,12)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4515" y="1623120"/>
            <a:ext cx="78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(0,12)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64111" y="2096678"/>
            <a:ext cx="1827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(2.5,10.5, -0.25)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17761" y="5419143"/>
            <a:ext cx="157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(2.5,2.5, -0.5)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56860" y="5419143"/>
            <a:ext cx="1506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(10.5,2.5, -1)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393162" y="4269002"/>
            <a:ext cx="6743527" cy="369332"/>
            <a:chOff x="1393162" y="4269002"/>
            <a:chExt cx="6743527" cy="36933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393162" y="4399626"/>
              <a:ext cx="5956265" cy="0"/>
            </a:xfrm>
            <a:prstGeom prst="line">
              <a:avLst/>
            </a:prstGeom>
            <a:ln w="38100" cmpd="sng">
              <a:solidFill>
                <a:srgbClr val="3366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534879" y="4269002"/>
              <a:ext cx="601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Y=5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8837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7533"/>
            <a:ext cx="7223136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Z-Buffer Algorithm: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57134" y="1807786"/>
          <a:ext cx="6096000" cy="445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27487" y="6257866"/>
            <a:ext cx="6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(0,0)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57540" y="6257866"/>
            <a:ext cx="78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(12,0)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53134" y="1623120"/>
            <a:ext cx="91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(12,12)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4515" y="1623120"/>
            <a:ext cx="78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(0,12)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13256" y="2625620"/>
            <a:ext cx="176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(6.3, 8.5, -0.75)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86780" y="4981089"/>
            <a:ext cx="137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(1.3,3.5, -1)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56860" y="4981118"/>
            <a:ext cx="174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(11.3, 3.5, -0.5)</a:t>
            </a:r>
            <a:endParaRPr lang="en-US" dirty="0"/>
          </a:p>
        </p:txBody>
      </p:sp>
      <p:sp>
        <p:nvSpPr>
          <p:cNvPr id="3" name="Isosceles Triangle 2"/>
          <p:cNvSpPr/>
          <p:nvPr/>
        </p:nvSpPr>
        <p:spPr>
          <a:xfrm>
            <a:off x="2062523" y="3044501"/>
            <a:ext cx="4980676" cy="1936587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93162" y="4259995"/>
            <a:ext cx="6743527" cy="369332"/>
            <a:chOff x="1393162" y="4269002"/>
            <a:chExt cx="6743527" cy="36933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393162" y="4399626"/>
              <a:ext cx="5956265" cy="0"/>
            </a:xfrm>
            <a:prstGeom prst="line">
              <a:avLst/>
            </a:prstGeom>
            <a:ln w="38100" cmpd="sng">
              <a:solidFill>
                <a:srgbClr val="3366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534879" y="4269002"/>
              <a:ext cx="601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Y=5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9244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78103" cy="990600"/>
          </a:xfrm>
        </p:spPr>
        <p:txBody>
          <a:bodyPr/>
          <a:lstStyle/>
          <a:p>
            <a:r>
              <a:rPr lang="en-US" dirty="0" smtClean="0"/>
              <a:t>Interpolation and Triangles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introduced the notion of interpolating a field on a triangle</a:t>
            </a:r>
          </a:p>
          <a:p>
            <a:r>
              <a:rPr lang="en-US" dirty="0" smtClean="0"/>
              <a:t>We used the interpolation in two settings:</a:t>
            </a:r>
          </a:p>
          <a:p>
            <a:pPr lvl="1"/>
            <a:r>
              <a:rPr lang="en-US" dirty="0" smtClean="0"/>
              <a:t>1) to interpolate colors</a:t>
            </a:r>
          </a:p>
          <a:p>
            <a:pPr lvl="1"/>
            <a:r>
              <a:rPr lang="en-US" dirty="0" smtClean="0"/>
              <a:t>2) to interpolate depths for z-buffer algorithm</a:t>
            </a:r>
            <a:endParaRPr lang="en-US" dirty="0"/>
          </a:p>
          <a:p>
            <a:r>
              <a:rPr lang="en-US" dirty="0" smtClean="0"/>
              <a:t>Project 1D: you will be adding color interpolation and the z-buffer algorithm to your programs.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15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3-06-14 at 3.10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84" y="0"/>
            <a:ext cx="5117716" cy="5594792"/>
          </a:xfrm>
          <a:prstGeom prst="rect">
            <a:avLst/>
          </a:prstGeom>
        </p:spPr>
      </p:pic>
      <p:pic>
        <p:nvPicPr>
          <p:cNvPr id="5" name="Picture 4" descr="Screen Shot 2013-06-14 at 3.12.0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2312"/>
            <a:ext cx="4400691" cy="55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7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7099</TotalTime>
  <Words>3736</Words>
  <Application>Microsoft Macintosh PowerPoint</Application>
  <PresentationFormat>On-screen Show (4:3)</PresentationFormat>
  <Paragraphs>763</Paragraphs>
  <Slides>88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Theme</vt:lpstr>
      <vt:lpstr>PowerPoint Presentation</vt:lpstr>
      <vt:lpstr>Announcements</vt:lpstr>
      <vt:lpstr>No Class Thursday</vt:lpstr>
      <vt:lpstr>Week 2 Office Hours</vt:lpstr>
      <vt:lpstr>Office Hours: Weeks 3-10</vt:lpstr>
      <vt:lpstr>Some Sample Final Projects</vt:lpstr>
      <vt:lpstr>Questions About Final Projects</vt:lpstr>
      <vt:lpstr>PowerPoint Presentation</vt:lpstr>
      <vt:lpstr>PowerPoint Presentation</vt:lpstr>
      <vt:lpstr>Quick Review</vt:lpstr>
      <vt:lpstr>What Are We Rendering?</vt:lpstr>
      <vt:lpstr>NEW Slide</vt:lpstr>
      <vt:lpstr>NEW Slide</vt:lpstr>
      <vt:lpstr>The middle and lower-left variants are half-pixel translations of the other</vt:lpstr>
      <vt:lpstr>Problem: how to deposit triangle colors onto an image?</vt:lpstr>
      <vt:lpstr>PowerPoint Presentation</vt:lpstr>
      <vt:lpstr>Our desired output</vt:lpstr>
      <vt:lpstr>Scanline algorithm: consider all rows that can possibly overlap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Scanline algorithm: consider all rows that can possibly overlap</vt:lpstr>
      <vt:lpstr>Scanline algorithm: consider all rows that can possibly overlap</vt:lpstr>
      <vt:lpstr>Scanline algorithm</vt:lpstr>
      <vt:lpstr>Scanline algorithm</vt:lpstr>
      <vt:lpstr>Project 1B (due last night): Questions?</vt:lpstr>
      <vt:lpstr>End Review</vt:lpstr>
      <vt:lpstr>Arbitrary Triangles</vt:lpstr>
      <vt:lpstr>Arbitrary Triangles</vt:lpstr>
      <vt:lpstr>Arbitrary Triangles</vt:lpstr>
      <vt:lpstr>Project #1C (6%), Due (Jan 23rd)</vt:lpstr>
      <vt:lpstr>PowerPoint Presentation</vt:lpstr>
      <vt:lpstr>How did I get my output?</vt:lpstr>
      <vt:lpstr>Negative Y values</vt:lpstr>
      <vt:lpstr>PowerPoint Presentation</vt:lpstr>
      <vt:lpstr>Where we are…</vt:lpstr>
      <vt:lpstr>What is a field?</vt:lpstr>
      <vt:lpstr>How much data is needed to make this picture?</vt:lpstr>
      <vt:lpstr>Linear Interpolation for Scalar Field F</vt:lpstr>
      <vt:lpstr>Linear Interpolation for Scalar Field F</vt:lpstr>
      <vt:lpstr>Quiz Time #4</vt:lpstr>
      <vt:lpstr>Consider a single scalar field defined on a triangle.</vt:lpstr>
      <vt:lpstr>Consider a single scalar field defined on a triangle.</vt:lpstr>
      <vt:lpstr>What is F(V4)?</vt:lpstr>
      <vt:lpstr>What is F(V4)?</vt:lpstr>
      <vt:lpstr>PowerPoint Presentation</vt:lpstr>
      <vt:lpstr>What is the X-location of V5?</vt:lpstr>
      <vt:lpstr>What is the F-value of V5?</vt:lpstr>
      <vt:lpstr>What is the X-location of V6?</vt:lpstr>
      <vt:lpstr>What is the F-value of V6?</vt:lpstr>
      <vt:lpstr>What is the F-value of V5?</vt:lpstr>
      <vt:lpstr>What is the F-value of V5?</vt:lpstr>
      <vt:lpstr>Visualization of F</vt:lpstr>
      <vt:lpstr>Now We Understand Interpolation Let’s Use It For Two New Ideas: Color Interpolation  &amp; Z-buffer Interpolation</vt:lpstr>
      <vt:lpstr>Colors</vt:lpstr>
      <vt:lpstr>What about triangles that have more than one color?</vt:lpstr>
      <vt:lpstr>The color is in three channels, hence three scalar fields defined on the triangle.</vt:lpstr>
      <vt:lpstr>Scanline algorithm</vt:lpstr>
      <vt:lpstr>Scanline algorithm w/ Color</vt:lpstr>
      <vt:lpstr>Simple Example</vt:lpstr>
      <vt:lpstr>Scanline algorithm w/ Color</vt:lpstr>
      <vt:lpstr>Important</vt:lpstr>
      <vt:lpstr>How To Resolve When Triangles Overlap: The Z-Buffer</vt:lpstr>
      <vt:lpstr>Imagine you have a cube where each face has its own color….</vt:lpstr>
      <vt:lpstr>Imagine you have a cube where each face has its own color….</vt:lpstr>
      <vt:lpstr>Consider a scene  from the right side</vt:lpstr>
      <vt:lpstr>Consider the scene  from the top side</vt:lpstr>
      <vt:lpstr>What do we render?</vt:lpstr>
      <vt:lpstr>What do we render?</vt:lpstr>
      <vt:lpstr>New field associated with each triangle: depth</vt:lpstr>
      <vt:lpstr>What do we render?</vt:lpstr>
      <vt:lpstr>Using depth when rendering</vt:lpstr>
      <vt:lpstr>Consider 4 triangles with constant Z values</vt:lpstr>
      <vt:lpstr>Consider 4 triangles with constant Z values</vt:lpstr>
      <vt:lpstr>Idea #1</vt:lpstr>
      <vt:lpstr>Idea #2</vt:lpstr>
      <vt:lpstr>But there is a problem…</vt:lpstr>
      <vt:lpstr>The Z-Buffer Algorithm</vt:lpstr>
      <vt:lpstr>The Z-Buffer Algorithm:  Data Structure</vt:lpstr>
      <vt:lpstr>The Z-Buffer Algorithm: Initialization</vt:lpstr>
      <vt:lpstr>Scanline algorithm</vt:lpstr>
      <vt:lpstr>Scanline algorithm w/ Z-Buffer</vt:lpstr>
      <vt:lpstr>The Z-Buffer Algorithm: Example</vt:lpstr>
      <vt:lpstr>The Z-Buffer Algorithm: Example</vt:lpstr>
      <vt:lpstr>Interpolation and Triangles</vt:lpstr>
    </vt:vector>
  </TitlesOfParts>
  <Manager/>
  <Company>University of Oregon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Colin Miller</dc:creator>
  <cp:keywords/>
  <dc:description/>
  <cp:lastModifiedBy>Hank Childs</cp:lastModifiedBy>
  <cp:revision>100</cp:revision>
  <dcterms:created xsi:type="dcterms:W3CDTF">2013-10-02T16:37:11Z</dcterms:created>
  <dcterms:modified xsi:type="dcterms:W3CDTF">2019-01-15T17:00:15Z</dcterms:modified>
  <cp:category/>
</cp:coreProperties>
</file>